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notesMaster+xml" PartName="/ppt/notesMasters/notesMaster1.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0"/>
  </p:notesMasterIdLst>
  <p:sldIdLst>
    <p:sldId id="256" r:id="rId2"/>
    <p:sldId id="299" r:id="rId3"/>
    <p:sldId id="279" r:id="rId4"/>
    <p:sldId id="281" r:id="rId5"/>
    <p:sldId id="306" r:id="rId6"/>
    <p:sldId id="304" r:id="rId7"/>
    <p:sldId id="305" r:id="rId8"/>
    <p:sldId id="307" r:id="rId9"/>
  </p:sldIdLst>
  <p:sldSz cx="9144000" cy="6858000" type="screen4x3"/>
  <p:notesSz cx="6888163" cy="100203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969696"/>
    <a:srgbClr val="DDDDDD"/>
    <a:srgbClr val="0033CC"/>
    <a:srgbClr val="0000FF"/>
    <a:srgbClr val="00CC66"/>
    <a:srgbClr val="CC3399"/>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70" d="100"/>
          <a:sy n="70" d="100"/>
        </p:scale>
        <p:origin x="-2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1EAB9656-0AD8-4060-BBE9-AF92504B9DB9}"/>
              </a:ext>
            </a:extLst>
          </p:cNvPr>
          <p:cNvSpPr>
            <a:spLocks noGrp="1" noChangeArrowheads="1"/>
          </p:cNvSpPr>
          <p:nvPr>
            <p:ph type="hdr" sz="quarter"/>
          </p:nvPr>
        </p:nvSpPr>
        <p:spPr bwMode="auto">
          <a:xfrm>
            <a:off x="0" y="0"/>
            <a:ext cx="2984871" cy="500616"/>
          </a:xfrm>
          <a:prstGeom prst="rect">
            <a:avLst/>
          </a:prstGeom>
          <a:noFill/>
          <a:ln>
            <a:noFill/>
          </a:ln>
          <a:effectLst/>
        </p:spPr>
        <p:txBody>
          <a:bodyPr vert="horz" wrap="square" lIns="92007" tIns="46003" rIns="92007" bIns="46003" numCol="1" anchor="t" anchorCtr="0" compatLnSpc="1">
            <a:prstTxWarp prst="textNoShape">
              <a:avLst/>
            </a:prstTxWarp>
          </a:bodyPr>
          <a:lstStyle>
            <a:lvl1pPr eaLnBrk="1" hangingPunct="1">
              <a:defRPr sz="1200"/>
            </a:lvl1pPr>
          </a:lstStyle>
          <a:p>
            <a:pPr>
              <a:defRPr/>
            </a:pPr>
            <a:endParaRPr lang="fr-FR" altLang="fr-FR"/>
          </a:p>
        </p:txBody>
      </p:sp>
      <p:sp>
        <p:nvSpPr>
          <p:cNvPr id="9219" name="Rectangle 3">
            <a:extLst>
              <a:ext uri="{FF2B5EF4-FFF2-40B4-BE49-F238E27FC236}">
                <a16:creationId xmlns:a16="http://schemas.microsoft.com/office/drawing/2014/main" xmlns="" id="{4DFB201F-8125-42C6-AF17-B2606553B436}"/>
              </a:ext>
            </a:extLst>
          </p:cNvPr>
          <p:cNvSpPr>
            <a:spLocks noGrp="1" noChangeArrowheads="1"/>
          </p:cNvSpPr>
          <p:nvPr>
            <p:ph type="dt" idx="1"/>
          </p:nvPr>
        </p:nvSpPr>
        <p:spPr bwMode="auto">
          <a:xfrm>
            <a:off x="3901698" y="0"/>
            <a:ext cx="2984871" cy="500616"/>
          </a:xfrm>
          <a:prstGeom prst="rect">
            <a:avLst/>
          </a:prstGeom>
          <a:noFill/>
          <a:ln>
            <a:noFill/>
          </a:ln>
          <a:effectLst/>
        </p:spPr>
        <p:txBody>
          <a:bodyPr vert="horz" wrap="square" lIns="92007" tIns="46003" rIns="92007" bIns="46003" numCol="1" anchor="t" anchorCtr="0" compatLnSpc="1">
            <a:prstTxWarp prst="textNoShape">
              <a:avLst/>
            </a:prstTxWarp>
          </a:bodyPr>
          <a:lstStyle>
            <a:lvl1pPr algn="r" eaLnBrk="1" hangingPunct="1">
              <a:defRPr sz="1200"/>
            </a:lvl1pPr>
          </a:lstStyle>
          <a:p>
            <a:pPr>
              <a:defRPr/>
            </a:pPr>
            <a:endParaRPr lang="fr-FR" altLang="fr-FR"/>
          </a:p>
        </p:txBody>
      </p:sp>
      <p:sp>
        <p:nvSpPr>
          <p:cNvPr id="2052" name="Rectangle 4">
            <a:extLst>
              <a:ext uri="{FF2B5EF4-FFF2-40B4-BE49-F238E27FC236}">
                <a16:creationId xmlns:a16="http://schemas.microsoft.com/office/drawing/2014/main" xmlns="" id="{4FB9F032-D49A-4CA0-A623-87C6CB104BF6}"/>
              </a:ext>
            </a:extLst>
          </p:cNvPr>
          <p:cNvSpPr>
            <a:spLocks noGrp="1" noRot="1" noChangeAspect="1" noChangeArrowheads="1" noTextEdit="1"/>
          </p:cNvSpPr>
          <p:nvPr>
            <p:ph type="sldImg" idx="2"/>
          </p:nvPr>
        </p:nvSpPr>
        <p:spPr bwMode="auto">
          <a:xfrm>
            <a:off x="941388" y="752475"/>
            <a:ext cx="5005387" cy="375602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9221" name="Rectangle 5">
            <a:extLst>
              <a:ext uri="{FF2B5EF4-FFF2-40B4-BE49-F238E27FC236}">
                <a16:creationId xmlns:a16="http://schemas.microsoft.com/office/drawing/2014/main" xmlns="" id="{092D2037-4E48-4EAF-A0FE-E1D0538B1E72}"/>
              </a:ext>
            </a:extLst>
          </p:cNvPr>
          <p:cNvSpPr>
            <a:spLocks noGrp="1" noChangeArrowheads="1"/>
          </p:cNvSpPr>
          <p:nvPr>
            <p:ph type="body" sz="quarter" idx="3"/>
          </p:nvPr>
        </p:nvSpPr>
        <p:spPr bwMode="auto">
          <a:xfrm>
            <a:off x="688817" y="4759843"/>
            <a:ext cx="5510530" cy="4508735"/>
          </a:xfrm>
          <a:prstGeom prst="rect">
            <a:avLst/>
          </a:prstGeom>
          <a:noFill/>
          <a:ln>
            <a:noFill/>
          </a:ln>
          <a:effectLst/>
        </p:spPr>
        <p:txBody>
          <a:bodyPr vert="horz" wrap="square" lIns="92007" tIns="46003" rIns="92007" bIns="46003"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9222" name="Rectangle 6">
            <a:extLst>
              <a:ext uri="{FF2B5EF4-FFF2-40B4-BE49-F238E27FC236}">
                <a16:creationId xmlns:a16="http://schemas.microsoft.com/office/drawing/2014/main" xmlns="" id="{6318F4AA-FD60-4014-A2C2-DA51CC912EAF}"/>
              </a:ext>
            </a:extLst>
          </p:cNvPr>
          <p:cNvSpPr>
            <a:spLocks noGrp="1" noChangeArrowheads="1"/>
          </p:cNvSpPr>
          <p:nvPr>
            <p:ph type="ftr" sz="quarter" idx="4"/>
          </p:nvPr>
        </p:nvSpPr>
        <p:spPr bwMode="auto">
          <a:xfrm>
            <a:off x="0" y="9518086"/>
            <a:ext cx="2984871" cy="500615"/>
          </a:xfrm>
          <a:prstGeom prst="rect">
            <a:avLst/>
          </a:prstGeom>
          <a:noFill/>
          <a:ln>
            <a:noFill/>
          </a:ln>
          <a:effectLst/>
        </p:spPr>
        <p:txBody>
          <a:bodyPr vert="horz" wrap="square" lIns="92007" tIns="46003" rIns="92007" bIns="46003" numCol="1" anchor="b" anchorCtr="0" compatLnSpc="1">
            <a:prstTxWarp prst="textNoShape">
              <a:avLst/>
            </a:prstTxWarp>
          </a:bodyPr>
          <a:lstStyle>
            <a:lvl1pPr eaLnBrk="1" hangingPunct="1">
              <a:defRPr sz="1200"/>
            </a:lvl1pPr>
          </a:lstStyle>
          <a:p>
            <a:pPr>
              <a:defRPr/>
            </a:pPr>
            <a:endParaRPr lang="fr-FR" altLang="fr-FR"/>
          </a:p>
        </p:txBody>
      </p:sp>
      <p:sp>
        <p:nvSpPr>
          <p:cNvPr id="9223" name="Rectangle 7">
            <a:extLst>
              <a:ext uri="{FF2B5EF4-FFF2-40B4-BE49-F238E27FC236}">
                <a16:creationId xmlns:a16="http://schemas.microsoft.com/office/drawing/2014/main" xmlns="" id="{C2B5F763-8611-45FC-8F39-5AB9C86EB972}"/>
              </a:ext>
            </a:extLst>
          </p:cNvPr>
          <p:cNvSpPr>
            <a:spLocks noGrp="1" noChangeArrowheads="1"/>
          </p:cNvSpPr>
          <p:nvPr>
            <p:ph type="sldNum" sz="quarter" idx="5"/>
          </p:nvPr>
        </p:nvSpPr>
        <p:spPr bwMode="auto">
          <a:xfrm>
            <a:off x="3901698" y="9518086"/>
            <a:ext cx="2984871" cy="500615"/>
          </a:xfrm>
          <a:prstGeom prst="rect">
            <a:avLst/>
          </a:prstGeom>
          <a:noFill/>
          <a:ln>
            <a:noFill/>
          </a:ln>
          <a:effectLst/>
        </p:spPr>
        <p:txBody>
          <a:bodyPr vert="horz" wrap="square" lIns="92007" tIns="46003" rIns="92007" bIns="46003" numCol="1" anchor="b" anchorCtr="0" compatLnSpc="1">
            <a:prstTxWarp prst="textNoShape">
              <a:avLst/>
            </a:prstTxWarp>
          </a:bodyPr>
          <a:lstStyle>
            <a:lvl1pPr algn="r" eaLnBrk="1" hangingPunct="1">
              <a:defRPr sz="1200"/>
            </a:lvl1pPr>
          </a:lstStyle>
          <a:p>
            <a:pPr>
              <a:defRPr/>
            </a:pPr>
            <a:fld id="{86FC68FF-0EAC-498C-AB8E-000DA6461BB2}"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4">
            <a:extLst>
              <a:ext uri="{FF2B5EF4-FFF2-40B4-BE49-F238E27FC236}">
                <a16:creationId xmlns:a16="http://schemas.microsoft.com/office/drawing/2014/main" xmlns="" id="{DFE0E839-3323-4A32-ADD2-27932DCC4AC2}"/>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5" name="Rectangle 6">
            <a:extLst>
              <a:ext uri="{FF2B5EF4-FFF2-40B4-BE49-F238E27FC236}">
                <a16:creationId xmlns:a16="http://schemas.microsoft.com/office/drawing/2014/main" xmlns="" id="{1236AA09-4D2D-4140-943E-A075E2C0C0C6}"/>
              </a:ext>
            </a:extLst>
          </p:cNvPr>
          <p:cNvSpPr>
            <a:spLocks noGrp="1" noChangeArrowheads="1"/>
          </p:cNvSpPr>
          <p:nvPr>
            <p:ph type="sldNum" sz="quarter" idx="11"/>
          </p:nvPr>
        </p:nvSpPr>
        <p:spPr>
          <a:ln/>
        </p:spPr>
        <p:txBody>
          <a:bodyPr/>
          <a:lstStyle>
            <a:lvl1pPr>
              <a:defRPr/>
            </a:lvl1pPr>
          </a:lstStyle>
          <a:p>
            <a:pPr>
              <a:defRPr/>
            </a:pPr>
            <a:fld id="{A2384669-512A-4782-BA4F-4B683E1ADA04}" type="slidenum">
              <a:rPr lang="fr-FR" altLang="fr-FR"/>
              <a:pPr>
                <a:defRPr/>
              </a:pPr>
              <a:t>‹N°›</a:t>
            </a:fld>
            <a:endParaRPr lang="fr-FR" altLang="fr-FR"/>
          </a:p>
        </p:txBody>
      </p:sp>
    </p:spTree>
    <p:extLst>
      <p:ext uri="{BB962C8B-B14F-4D97-AF65-F5344CB8AC3E}">
        <p14:creationId xmlns:p14="http://schemas.microsoft.com/office/powerpoint/2010/main" xmlns="" val="204593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xmlns="" id="{1629683D-C0B3-4227-8AF3-23F14AFAD437}"/>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5" name="Rectangle 6">
            <a:extLst>
              <a:ext uri="{FF2B5EF4-FFF2-40B4-BE49-F238E27FC236}">
                <a16:creationId xmlns:a16="http://schemas.microsoft.com/office/drawing/2014/main" xmlns="" id="{A7F8C9B3-3D5E-4CB6-84A3-B1BC78C178D2}"/>
              </a:ext>
            </a:extLst>
          </p:cNvPr>
          <p:cNvSpPr>
            <a:spLocks noGrp="1" noChangeArrowheads="1"/>
          </p:cNvSpPr>
          <p:nvPr>
            <p:ph type="sldNum" sz="quarter" idx="11"/>
          </p:nvPr>
        </p:nvSpPr>
        <p:spPr>
          <a:ln/>
        </p:spPr>
        <p:txBody>
          <a:bodyPr/>
          <a:lstStyle>
            <a:lvl1pPr>
              <a:defRPr/>
            </a:lvl1pPr>
          </a:lstStyle>
          <a:p>
            <a:pPr>
              <a:defRPr/>
            </a:pPr>
            <a:fld id="{F175AE39-20ED-4AEE-95B0-E8BB44885CD8}" type="slidenum">
              <a:rPr lang="fr-FR" altLang="fr-FR"/>
              <a:pPr>
                <a:defRPr/>
              </a:pPr>
              <a:t>‹N°›</a:t>
            </a:fld>
            <a:endParaRPr lang="fr-FR" altLang="fr-FR"/>
          </a:p>
        </p:txBody>
      </p:sp>
    </p:spTree>
    <p:extLst>
      <p:ext uri="{BB962C8B-B14F-4D97-AF65-F5344CB8AC3E}">
        <p14:creationId xmlns:p14="http://schemas.microsoft.com/office/powerpoint/2010/main" xmlns="" val="1799438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xmlns="" id="{17A625E7-DE94-4390-B87A-AEEEAD58FFD9}"/>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5" name="Rectangle 6">
            <a:extLst>
              <a:ext uri="{FF2B5EF4-FFF2-40B4-BE49-F238E27FC236}">
                <a16:creationId xmlns:a16="http://schemas.microsoft.com/office/drawing/2014/main" xmlns="" id="{C7E3FA37-C063-4E2C-817A-225182DD3CCF}"/>
              </a:ext>
            </a:extLst>
          </p:cNvPr>
          <p:cNvSpPr>
            <a:spLocks noGrp="1" noChangeArrowheads="1"/>
          </p:cNvSpPr>
          <p:nvPr>
            <p:ph type="sldNum" sz="quarter" idx="11"/>
          </p:nvPr>
        </p:nvSpPr>
        <p:spPr>
          <a:ln/>
        </p:spPr>
        <p:txBody>
          <a:bodyPr/>
          <a:lstStyle>
            <a:lvl1pPr>
              <a:defRPr/>
            </a:lvl1pPr>
          </a:lstStyle>
          <a:p>
            <a:pPr>
              <a:defRPr/>
            </a:pPr>
            <a:fld id="{DD81F34A-A208-4266-9A48-5EED43F19424}" type="slidenum">
              <a:rPr lang="fr-FR" altLang="fr-FR"/>
              <a:pPr>
                <a:defRPr/>
              </a:pPr>
              <a:t>‹N°›</a:t>
            </a:fld>
            <a:endParaRPr lang="fr-FR" altLang="fr-FR"/>
          </a:p>
        </p:txBody>
      </p:sp>
    </p:spTree>
    <p:extLst>
      <p:ext uri="{BB962C8B-B14F-4D97-AF65-F5344CB8AC3E}">
        <p14:creationId xmlns:p14="http://schemas.microsoft.com/office/powerpoint/2010/main" xmlns="" val="2878575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Modifiez le style du titre</a:t>
            </a:r>
          </a:p>
        </p:txBody>
      </p:sp>
      <p:sp>
        <p:nvSpPr>
          <p:cNvPr id="3" name="Espace réservé du texte 2"/>
          <p:cNvSpPr>
            <a:spLocks noGrp="1"/>
          </p:cNvSpPr>
          <p:nvPr>
            <p:ph type="body"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xmlns="" id="{846A7191-4C3F-4CB9-95F0-1E327D078D71}"/>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6" name="Rectangle 6">
            <a:extLst>
              <a:ext uri="{FF2B5EF4-FFF2-40B4-BE49-F238E27FC236}">
                <a16:creationId xmlns:a16="http://schemas.microsoft.com/office/drawing/2014/main" xmlns="" id="{5FF89E61-73DD-4CF8-BBE6-887B8D552DFC}"/>
              </a:ext>
            </a:extLst>
          </p:cNvPr>
          <p:cNvSpPr>
            <a:spLocks noGrp="1" noChangeArrowheads="1"/>
          </p:cNvSpPr>
          <p:nvPr>
            <p:ph type="sldNum" sz="quarter" idx="11"/>
          </p:nvPr>
        </p:nvSpPr>
        <p:spPr>
          <a:ln/>
        </p:spPr>
        <p:txBody>
          <a:bodyPr/>
          <a:lstStyle>
            <a:lvl1pPr>
              <a:defRPr/>
            </a:lvl1pPr>
          </a:lstStyle>
          <a:p>
            <a:pPr>
              <a:defRPr/>
            </a:pPr>
            <a:fld id="{B7B5396C-DC28-4AEC-A627-6A66C495B8F7}" type="slidenum">
              <a:rPr lang="fr-FR" altLang="fr-FR"/>
              <a:pPr>
                <a:defRPr/>
              </a:pPr>
              <a:t>‹N°›</a:t>
            </a:fld>
            <a:endParaRPr lang="fr-FR" altLang="fr-FR"/>
          </a:p>
        </p:txBody>
      </p:sp>
    </p:spTree>
    <p:extLst>
      <p:ext uri="{BB962C8B-B14F-4D97-AF65-F5344CB8AC3E}">
        <p14:creationId xmlns:p14="http://schemas.microsoft.com/office/powerpoint/2010/main" xmlns="" val="411194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xmlns="" id="{5EC61FC3-703E-4F9C-BEBA-899402F07232}"/>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5" name="Rectangle 6">
            <a:extLst>
              <a:ext uri="{FF2B5EF4-FFF2-40B4-BE49-F238E27FC236}">
                <a16:creationId xmlns:a16="http://schemas.microsoft.com/office/drawing/2014/main" xmlns="" id="{D769A282-7E72-4E0A-AB28-EEAC15ADF475}"/>
              </a:ext>
            </a:extLst>
          </p:cNvPr>
          <p:cNvSpPr>
            <a:spLocks noGrp="1" noChangeArrowheads="1"/>
          </p:cNvSpPr>
          <p:nvPr>
            <p:ph type="sldNum" sz="quarter" idx="11"/>
          </p:nvPr>
        </p:nvSpPr>
        <p:spPr>
          <a:ln/>
        </p:spPr>
        <p:txBody>
          <a:bodyPr/>
          <a:lstStyle>
            <a:lvl1pPr>
              <a:defRPr/>
            </a:lvl1pPr>
          </a:lstStyle>
          <a:p>
            <a:pPr>
              <a:defRPr/>
            </a:pPr>
            <a:fld id="{860EB4C5-4F41-459A-BCA1-514641B7F0AF}" type="slidenum">
              <a:rPr lang="fr-FR" altLang="fr-FR"/>
              <a:pPr>
                <a:defRPr/>
              </a:pPr>
              <a:t>‹N°›</a:t>
            </a:fld>
            <a:endParaRPr lang="fr-FR" altLang="fr-FR"/>
          </a:p>
        </p:txBody>
      </p:sp>
    </p:spTree>
    <p:extLst>
      <p:ext uri="{BB962C8B-B14F-4D97-AF65-F5344CB8AC3E}">
        <p14:creationId xmlns:p14="http://schemas.microsoft.com/office/powerpoint/2010/main" xmlns="" val="377518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4">
            <a:extLst>
              <a:ext uri="{FF2B5EF4-FFF2-40B4-BE49-F238E27FC236}">
                <a16:creationId xmlns:a16="http://schemas.microsoft.com/office/drawing/2014/main" xmlns="" id="{09565AC6-AE23-4B38-94DB-5D875FC01612}"/>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5" name="Rectangle 6">
            <a:extLst>
              <a:ext uri="{FF2B5EF4-FFF2-40B4-BE49-F238E27FC236}">
                <a16:creationId xmlns:a16="http://schemas.microsoft.com/office/drawing/2014/main" xmlns="" id="{F166C507-BB7A-47FB-8BFB-57D39E3F4565}"/>
              </a:ext>
            </a:extLst>
          </p:cNvPr>
          <p:cNvSpPr>
            <a:spLocks noGrp="1" noChangeArrowheads="1"/>
          </p:cNvSpPr>
          <p:nvPr>
            <p:ph type="sldNum" sz="quarter" idx="11"/>
          </p:nvPr>
        </p:nvSpPr>
        <p:spPr>
          <a:ln/>
        </p:spPr>
        <p:txBody>
          <a:bodyPr/>
          <a:lstStyle>
            <a:lvl1pPr>
              <a:defRPr/>
            </a:lvl1pPr>
          </a:lstStyle>
          <a:p>
            <a:pPr>
              <a:defRPr/>
            </a:pPr>
            <a:fld id="{BDCDDA93-EB74-40DD-8FC1-674766B90C45}" type="slidenum">
              <a:rPr lang="fr-FR" altLang="fr-FR"/>
              <a:pPr>
                <a:defRPr/>
              </a:pPr>
              <a:t>‹N°›</a:t>
            </a:fld>
            <a:endParaRPr lang="fr-FR" altLang="fr-FR"/>
          </a:p>
        </p:txBody>
      </p:sp>
    </p:spTree>
    <p:extLst>
      <p:ext uri="{BB962C8B-B14F-4D97-AF65-F5344CB8AC3E}">
        <p14:creationId xmlns:p14="http://schemas.microsoft.com/office/powerpoint/2010/main" xmlns="" val="186633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xmlns="" id="{8DDBAC23-7195-47AE-BED3-4B30EE36A8E7}"/>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6" name="Rectangle 6">
            <a:extLst>
              <a:ext uri="{FF2B5EF4-FFF2-40B4-BE49-F238E27FC236}">
                <a16:creationId xmlns:a16="http://schemas.microsoft.com/office/drawing/2014/main" xmlns="" id="{7FE0F9A1-118C-4A29-8507-3633D6452803}"/>
              </a:ext>
            </a:extLst>
          </p:cNvPr>
          <p:cNvSpPr>
            <a:spLocks noGrp="1" noChangeArrowheads="1"/>
          </p:cNvSpPr>
          <p:nvPr>
            <p:ph type="sldNum" sz="quarter" idx="11"/>
          </p:nvPr>
        </p:nvSpPr>
        <p:spPr>
          <a:ln/>
        </p:spPr>
        <p:txBody>
          <a:bodyPr/>
          <a:lstStyle>
            <a:lvl1pPr>
              <a:defRPr/>
            </a:lvl1pPr>
          </a:lstStyle>
          <a:p>
            <a:pPr>
              <a:defRPr/>
            </a:pPr>
            <a:fld id="{D71CE6B0-C2D3-4A39-B2F9-3E8023DD5C9E}" type="slidenum">
              <a:rPr lang="fr-FR" altLang="fr-FR"/>
              <a:pPr>
                <a:defRPr/>
              </a:pPr>
              <a:t>‹N°›</a:t>
            </a:fld>
            <a:endParaRPr lang="fr-FR" altLang="fr-FR"/>
          </a:p>
        </p:txBody>
      </p:sp>
    </p:spTree>
    <p:extLst>
      <p:ext uri="{BB962C8B-B14F-4D97-AF65-F5344CB8AC3E}">
        <p14:creationId xmlns:p14="http://schemas.microsoft.com/office/powerpoint/2010/main" xmlns="" val="323814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xmlns="" id="{5D013869-9025-4251-AB60-4CBE28CF73F1}"/>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8" name="Rectangle 6">
            <a:extLst>
              <a:ext uri="{FF2B5EF4-FFF2-40B4-BE49-F238E27FC236}">
                <a16:creationId xmlns:a16="http://schemas.microsoft.com/office/drawing/2014/main" xmlns="" id="{3F6920A7-E05E-4326-9AA4-668A3454CA16}"/>
              </a:ext>
            </a:extLst>
          </p:cNvPr>
          <p:cNvSpPr>
            <a:spLocks noGrp="1" noChangeArrowheads="1"/>
          </p:cNvSpPr>
          <p:nvPr>
            <p:ph type="sldNum" sz="quarter" idx="11"/>
          </p:nvPr>
        </p:nvSpPr>
        <p:spPr>
          <a:ln/>
        </p:spPr>
        <p:txBody>
          <a:bodyPr/>
          <a:lstStyle>
            <a:lvl1pPr>
              <a:defRPr/>
            </a:lvl1pPr>
          </a:lstStyle>
          <a:p>
            <a:pPr>
              <a:defRPr/>
            </a:pPr>
            <a:fld id="{9C15F31F-A3E4-4218-8CF8-870353CF66A1}" type="slidenum">
              <a:rPr lang="fr-FR" altLang="fr-FR"/>
              <a:pPr>
                <a:defRPr/>
              </a:pPr>
              <a:t>‹N°›</a:t>
            </a:fld>
            <a:endParaRPr lang="fr-FR" altLang="fr-FR"/>
          </a:p>
        </p:txBody>
      </p:sp>
    </p:spTree>
    <p:extLst>
      <p:ext uri="{BB962C8B-B14F-4D97-AF65-F5344CB8AC3E}">
        <p14:creationId xmlns:p14="http://schemas.microsoft.com/office/powerpoint/2010/main" xmlns="" val="375840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xmlns="" id="{2049B001-A102-4A18-B7D6-E8AF9E3262A3}"/>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4" name="Rectangle 6">
            <a:extLst>
              <a:ext uri="{FF2B5EF4-FFF2-40B4-BE49-F238E27FC236}">
                <a16:creationId xmlns:a16="http://schemas.microsoft.com/office/drawing/2014/main" xmlns="" id="{DA1011B6-3A08-4514-94D7-AECF61057619}"/>
              </a:ext>
            </a:extLst>
          </p:cNvPr>
          <p:cNvSpPr>
            <a:spLocks noGrp="1" noChangeArrowheads="1"/>
          </p:cNvSpPr>
          <p:nvPr>
            <p:ph type="sldNum" sz="quarter" idx="11"/>
          </p:nvPr>
        </p:nvSpPr>
        <p:spPr>
          <a:ln/>
        </p:spPr>
        <p:txBody>
          <a:bodyPr/>
          <a:lstStyle>
            <a:lvl1pPr>
              <a:defRPr/>
            </a:lvl1pPr>
          </a:lstStyle>
          <a:p>
            <a:pPr>
              <a:defRPr/>
            </a:pPr>
            <a:fld id="{0AECF1EB-5DBC-46EC-B211-B70CF91F980F}" type="slidenum">
              <a:rPr lang="fr-FR" altLang="fr-FR"/>
              <a:pPr>
                <a:defRPr/>
              </a:pPr>
              <a:t>‹N°›</a:t>
            </a:fld>
            <a:endParaRPr lang="fr-FR" altLang="fr-FR"/>
          </a:p>
        </p:txBody>
      </p:sp>
    </p:spTree>
    <p:extLst>
      <p:ext uri="{BB962C8B-B14F-4D97-AF65-F5344CB8AC3E}">
        <p14:creationId xmlns:p14="http://schemas.microsoft.com/office/powerpoint/2010/main" xmlns="" val="2406416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892B666-921C-460B-A401-46F9BB448002}"/>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3" name="Rectangle 6">
            <a:extLst>
              <a:ext uri="{FF2B5EF4-FFF2-40B4-BE49-F238E27FC236}">
                <a16:creationId xmlns:a16="http://schemas.microsoft.com/office/drawing/2014/main" xmlns="" id="{AED48A6B-16A7-428C-A004-6DA8EFABBCBF}"/>
              </a:ext>
            </a:extLst>
          </p:cNvPr>
          <p:cNvSpPr>
            <a:spLocks noGrp="1" noChangeArrowheads="1"/>
          </p:cNvSpPr>
          <p:nvPr>
            <p:ph type="sldNum" sz="quarter" idx="11"/>
          </p:nvPr>
        </p:nvSpPr>
        <p:spPr>
          <a:ln/>
        </p:spPr>
        <p:txBody>
          <a:bodyPr/>
          <a:lstStyle>
            <a:lvl1pPr>
              <a:defRPr/>
            </a:lvl1pPr>
          </a:lstStyle>
          <a:p>
            <a:pPr>
              <a:defRPr/>
            </a:pPr>
            <a:fld id="{55664611-64FD-4E48-B808-43854788B636}" type="slidenum">
              <a:rPr lang="fr-FR" altLang="fr-FR"/>
              <a:pPr>
                <a:defRPr/>
              </a:pPr>
              <a:t>‹N°›</a:t>
            </a:fld>
            <a:endParaRPr lang="fr-FR" altLang="fr-FR"/>
          </a:p>
        </p:txBody>
      </p:sp>
    </p:spTree>
    <p:extLst>
      <p:ext uri="{BB962C8B-B14F-4D97-AF65-F5344CB8AC3E}">
        <p14:creationId xmlns:p14="http://schemas.microsoft.com/office/powerpoint/2010/main" xmlns="" val="324664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xmlns="" id="{E47A16F1-5241-45CD-A6F3-5FFE3AD01B24}"/>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6" name="Rectangle 6">
            <a:extLst>
              <a:ext uri="{FF2B5EF4-FFF2-40B4-BE49-F238E27FC236}">
                <a16:creationId xmlns:a16="http://schemas.microsoft.com/office/drawing/2014/main" xmlns="" id="{8358E1F2-4A33-4496-BD20-487300399555}"/>
              </a:ext>
            </a:extLst>
          </p:cNvPr>
          <p:cNvSpPr>
            <a:spLocks noGrp="1" noChangeArrowheads="1"/>
          </p:cNvSpPr>
          <p:nvPr>
            <p:ph type="sldNum" sz="quarter" idx="11"/>
          </p:nvPr>
        </p:nvSpPr>
        <p:spPr>
          <a:ln/>
        </p:spPr>
        <p:txBody>
          <a:bodyPr/>
          <a:lstStyle>
            <a:lvl1pPr>
              <a:defRPr/>
            </a:lvl1pPr>
          </a:lstStyle>
          <a:p>
            <a:pPr>
              <a:defRPr/>
            </a:pPr>
            <a:fld id="{B360807B-12B3-45E8-A1D1-FA01FE59C92A}" type="slidenum">
              <a:rPr lang="fr-FR" altLang="fr-FR"/>
              <a:pPr>
                <a:defRPr/>
              </a:pPr>
              <a:t>‹N°›</a:t>
            </a:fld>
            <a:endParaRPr lang="fr-FR" altLang="fr-FR"/>
          </a:p>
        </p:txBody>
      </p:sp>
    </p:spTree>
    <p:extLst>
      <p:ext uri="{BB962C8B-B14F-4D97-AF65-F5344CB8AC3E}">
        <p14:creationId xmlns:p14="http://schemas.microsoft.com/office/powerpoint/2010/main" xmlns="" val="393585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xmlns="" id="{B9E12F2D-7985-4CB8-9B06-3FE49D6B91EB}"/>
              </a:ext>
            </a:extLst>
          </p:cNvPr>
          <p:cNvSpPr>
            <a:spLocks noGrp="1" noChangeArrowheads="1"/>
          </p:cNvSpPr>
          <p:nvPr>
            <p:ph type="dt" sz="half" idx="10"/>
          </p:nvPr>
        </p:nvSpPr>
        <p:spPr>
          <a:ln/>
        </p:spPr>
        <p:txBody>
          <a:bodyPr/>
          <a:lstStyle>
            <a:lvl1pPr>
              <a:defRPr/>
            </a:lvl1pPr>
          </a:lstStyle>
          <a:p>
            <a:pPr>
              <a:defRPr/>
            </a:pPr>
            <a:endParaRPr lang="fr-FR" altLang="fr-FR"/>
          </a:p>
          <a:p>
            <a:pPr>
              <a:defRPr/>
            </a:pPr>
            <a:endParaRPr lang="fr-FR" altLang="fr-FR"/>
          </a:p>
          <a:p>
            <a:pPr>
              <a:defRPr/>
            </a:pPr>
            <a:r>
              <a:rPr lang="fr-FR" altLang="fr-FR"/>
              <a:t>Association des Riverains de la MAULDRE 30/03/2017</a:t>
            </a:r>
          </a:p>
        </p:txBody>
      </p:sp>
      <p:sp>
        <p:nvSpPr>
          <p:cNvPr id="6" name="Rectangle 6">
            <a:extLst>
              <a:ext uri="{FF2B5EF4-FFF2-40B4-BE49-F238E27FC236}">
                <a16:creationId xmlns:a16="http://schemas.microsoft.com/office/drawing/2014/main" xmlns="" id="{97094B73-F693-4C6F-84BB-21A991D10897}"/>
              </a:ext>
            </a:extLst>
          </p:cNvPr>
          <p:cNvSpPr>
            <a:spLocks noGrp="1" noChangeArrowheads="1"/>
          </p:cNvSpPr>
          <p:nvPr>
            <p:ph type="sldNum" sz="quarter" idx="11"/>
          </p:nvPr>
        </p:nvSpPr>
        <p:spPr>
          <a:ln/>
        </p:spPr>
        <p:txBody>
          <a:bodyPr/>
          <a:lstStyle>
            <a:lvl1pPr>
              <a:defRPr/>
            </a:lvl1pPr>
          </a:lstStyle>
          <a:p>
            <a:pPr>
              <a:defRPr/>
            </a:pPr>
            <a:fld id="{EA03E996-A0BE-4FFE-8314-267EEF05E941}" type="slidenum">
              <a:rPr lang="fr-FR" altLang="fr-FR"/>
              <a:pPr>
                <a:defRPr/>
              </a:pPr>
              <a:t>‹N°›</a:t>
            </a:fld>
            <a:endParaRPr lang="fr-FR" altLang="fr-FR"/>
          </a:p>
        </p:txBody>
      </p:sp>
    </p:spTree>
    <p:extLst>
      <p:ext uri="{BB962C8B-B14F-4D97-AF65-F5344CB8AC3E}">
        <p14:creationId xmlns:p14="http://schemas.microsoft.com/office/powerpoint/2010/main" xmlns="" val="234088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E423FB93-1603-43DF-BF73-049CE2A7F5A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xmlns="" id="{49BF21D8-6351-4AA5-8520-7023105803F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23556" name="Rectangle 4">
            <a:extLst>
              <a:ext uri="{FF2B5EF4-FFF2-40B4-BE49-F238E27FC236}">
                <a16:creationId xmlns:a16="http://schemas.microsoft.com/office/drawing/2014/main" xmlns="" id="{2B8AF490-C2D6-4256-925C-95735AFDC493}"/>
              </a:ext>
            </a:extLst>
          </p:cNvPr>
          <p:cNvSpPr>
            <a:spLocks noGrp="1" noChangeArrowheads="1"/>
          </p:cNvSpPr>
          <p:nvPr>
            <p:ph type="dt" sz="half" idx="2"/>
          </p:nvPr>
        </p:nvSpPr>
        <p:spPr bwMode="auto">
          <a:xfrm>
            <a:off x="457200" y="6245225"/>
            <a:ext cx="4906963"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fr-FR" altLang="fr-FR"/>
          </a:p>
          <a:p>
            <a:pPr>
              <a:defRPr/>
            </a:pPr>
            <a:endParaRPr lang="fr-FR" altLang="fr-FR"/>
          </a:p>
          <a:p>
            <a:pPr>
              <a:defRPr/>
            </a:pPr>
            <a:r>
              <a:rPr lang="fr-FR" altLang="fr-FR"/>
              <a:t>Association des Riverains de la MAULDRE 30/03/2017</a:t>
            </a:r>
          </a:p>
        </p:txBody>
      </p:sp>
      <p:sp>
        <p:nvSpPr>
          <p:cNvPr id="23558" name="Rectangle 6">
            <a:extLst>
              <a:ext uri="{FF2B5EF4-FFF2-40B4-BE49-F238E27FC236}">
                <a16:creationId xmlns:a16="http://schemas.microsoft.com/office/drawing/2014/main" xmlns="" id="{5705D2AA-1575-42E0-A80C-DA72F3BB64D8}"/>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C5EBCA9-5354-4B6C-ACEA-7E4C0958F9E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sldNum="0" hdr="0" ft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media/image3.jpeg" Type="http://schemas.openxmlformats.org/officeDocument/2006/relationships/image"/><Relationship Id="rId2" Target="../media/image2.png" Type="http://schemas.openxmlformats.org/officeDocument/2006/relationships/imag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3" Target="../media/image5.jpeg" Type="http://schemas.openxmlformats.org/officeDocument/2006/relationships/image"/><Relationship Id="rId2" Target="../media/image4.jpeg" Type="http://schemas.openxmlformats.org/officeDocument/2006/relationships/imag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e la date 3">
            <a:extLst>
              <a:ext uri="{FF2B5EF4-FFF2-40B4-BE49-F238E27FC236}">
                <a16:creationId xmlns:a16="http://schemas.microsoft.com/office/drawing/2014/main" xmlns="" id="{568AAFAC-1733-4A9E-A3C9-CA9B27C7BD91}"/>
              </a:ext>
            </a:extLst>
          </p:cNvPr>
          <p:cNvSpPr>
            <a:spLocks noGrp="1"/>
          </p:cNvSpPr>
          <p:nvPr>
            <p:ph type="dt" sz="quarter" idx="10"/>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a:p>
          <a:p>
            <a:endParaRPr lang="fr-FR" altLang="fr-FR"/>
          </a:p>
          <a:p>
            <a:r>
              <a:rPr lang="fr-FR" altLang="fr-FR"/>
              <a:t>Association des Riverains de la MAULDRE 30/03/2017</a:t>
            </a:r>
          </a:p>
        </p:txBody>
      </p:sp>
      <p:pic>
        <p:nvPicPr>
          <p:cNvPr id="3075" name="Picture 4" descr="Image associée">
            <a:extLst>
              <a:ext uri="{FF2B5EF4-FFF2-40B4-BE49-F238E27FC236}">
                <a16:creationId xmlns:a16="http://schemas.microsoft.com/office/drawing/2014/main" xmlns="" id="{1E236502-8681-4F35-8062-1FC3AE5064C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0" name="Rectangle 2">
            <a:extLst>
              <a:ext uri="{FF2B5EF4-FFF2-40B4-BE49-F238E27FC236}">
                <a16:creationId xmlns:a16="http://schemas.microsoft.com/office/drawing/2014/main" xmlns="" id="{3AA05EC7-8F77-4D91-93F3-0424BE97762E}"/>
              </a:ext>
            </a:extLst>
          </p:cNvPr>
          <p:cNvSpPr>
            <a:spLocks noGrp="1" noChangeArrowheads="1"/>
          </p:cNvSpPr>
          <p:nvPr>
            <p:ph type="ctrTitle"/>
          </p:nvPr>
        </p:nvSpPr>
        <p:spPr>
          <a:xfrm>
            <a:off x="0" y="4264025"/>
            <a:ext cx="9144000" cy="1470025"/>
          </a:xfrm>
        </p:spPr>
        <p:txBody>
          <a:bodyPr anchor="ctr"/>
          <a:lstStyle/>
          <a:p>
            <a:pPr eaLnBrk="1" hangingPunct="1">
              <a:defRPr/>
            </a:pPr>
            <a:r>
              <a:rPr lang="fr-FR" altLang="fr-FR" sz="2800" dirty="0">
                <a:solidFill>
                  <a:schemeClr val="bg1"/>
                </a:solidFill>
                <a:effectLst>
                  <a:outerShdw blurRad="38100" dist="38100" dir="2700000" algn="tl">
                    <a:srgbClr val="C0C0C0"/>
                  </a:outerShdw>
                </a:effectLst>
                <a:latin typeface="Arial Black" panose="020B0A04020102020204" pitchFamily="34" charset="0"/>
              </a:rPr>
              <a:t/>
            </a:r>
            <a:br>
              <a:rPr lang="fr-FR" altLang="fr-FR" sz="2800" dirty="0">
                <a:solidFill>
                  <a:schemeClr val="bg1"/>
                </a:solidFill>
                <a:effectLst>
                  <a:outerShdw blurRad="38100" dist="38100" dir="2700000" algn="tl">
                    <a:srgbClr val="C0C0C0"/>
                  </a:outerShdw>
                </a:effectLst>
                <a:latin typeface="Arial Black" panose="020B0A04020102020204" pitchFamily="34" charset="0"/>
              </a:rPr>
            </a:br>
            <a:r>
              <a:rPr lang="fr-FR" altLang="fr-FR" sz="2800" dirty="0">
                <a:solidFill>
                  <a:schemeClr val="bg1"/>
                </a:solidFill>
                <a:effectLst>
                  <a:outerShdw blurRad="38100" dist="38100" dir="2700000" algn="tl">
                    <a:srgbClr val="C0C0C0"/>
                  </a:outerShdw>
                </a:effectLst>
                <a:latin typeface="Arial Black" panose="020B0A04020102020204" pitchFamily="34" charset="0"/>
              </a:rPr>
              <a:t>La GEMAPI 3 ans après</a:t>
            </a:r>
            <a:endParaRPr lang="fr-FR" altLang="fr-FR" sz="1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Arial Black" panose="020B0A04020102020204" pitchFamily="34" charset="0"/>
            </a:endParaRPr>
          </a:p>
        </p:txBody>
      </p:sp>
      <p:sp>
        <p:nvSpPr>
          <p:cNvPr id="3077" name="Rectangle 3">
            <a:extLst>
              <a:ext uri="{FF2B5EF4-FFF2-40B4-BE49-F238E27FC236}">
                <a16:creationId xmlns:a16="http://schemas.microsoft.com/office/drawing/2014/main" xmlns="" id="{1D499C0B-905A-4376-B620-4B96FBD3397E}"/>
              </a:ext>
            </a:extLst>
          </p:cNvPr>
          <p:cNvSpPr>
            <a:spLocks noGrp="1" noChangeArrowheads="1"/>
          </p:cNvSpPr>
          <p:nvPr>
            <p:ph type="subTitle" idx="1"/>
          </p:nvPr>
        </p:nvSpPr>
        <p:spPr>
          <a:xfrm>
            <a:off x="0" y="523875"/>
            <a:ext cx="9144000" cy="1752600"/>
          </a:xfrm>
        </p:spPr>
        <p:txBody>
          <a:bodyPr/>
          <a:lstStyle/>
          <a:p>
            <a:pPr eaLnBrk="1" hangingPunct="1">
              <a:lnSpc>
                <a:spcPct val="80000"/>
              </a:lnSpc>
            </a:pPr>
            <a:endParaRPr lang="fr-FR" altLang="fr-FR" sz="900"/>
          </a:p>
          <a:p>
            <a:pPr eaLnBrk="1" hangingPunct="1">
              <a:lnSpc>
                <a:spcPct val="80000"/>
              </a:lnSpc>
            </a:pPr>
            <a:r>
              <a:rPr lang="fr-FR" altLang="fr-FR" sz="3200" b="1">
                <a:solidFill>
                  <a:schemeClr val="bg1"/>
                </a:solidFill>
                <a:latin typeface="Arial Black" panose="020B0A04020102020204" pitchFamily="34" charset="0"/>
              </a:rPr>
              <a:t>RIVERMAULDRE</a:t>
            </a:r>
          </a:p>
          <a:p>
            <a:pPr eaLnBrk="1" hangingPunct="1">
              <a:lnSpc>
                <a:spcPct val="80000"/>
              </a:lnSpc>
            </a:pPr>
            <a:r>
              <a:rPr lang="fr-FR" altLang="fr-FR" sz="3200" b="1">
                <a:solidFill>
                  <a:schemeClr val="bg1"/>
                </a:solidFill>
                <a:latin typeface="Arial Black" panose="020B0A04020102020204" pitchFamily="34" charset="0"/>
              </a:rPr>
              <a:t>Association des Riverains de la Mauldre</a:t>
            </a:r>
          </a:p>
          <a:p>
            <a:pPr eaLnBrk="1" hangingPunct="1">
              <a:lnSpc>
                <a:spcPct val="80000"/>
              </a:lnSpc>
            </a:pPr>
            <a:endParaRPr lang="fr-FR" altLang="fr-FR" sz="3200" b="1">
              <a:solidFill>
                <a:schemeClr val="bg1"/>
              </a:solidFill>
              <a:latin typeface="Arial Black" panose="020B0A04020102020204" pitchFamily="34" charset="0"/>
            </a:endParaRPr>
          </a:p>
          <a:p>
            <a:pPr eaLnBrk="1" hangingPunct="1">
              <a:lnSpc>
                <a:spcPct val="80000"/>
              </a:lnSpc>
            </a:pPr>
            <a:endParaRPr lang="fr-FR" altLang="fr-FR" sz="900">
              <a:solidFill>
                <a:schemeClr val="bg1"/>
              </a:solidFill>
            </a:endParaRPr>
          </a:p>
          <a:p>
            <a:pPr eaLnBrk="1" hangingPunct="1">
              <a:lnSpc>
                <a:spcPct val="80000"/>
              </a:lnSpc>
            </a:pPr>
            <a:endParaRPr lang="fr-FR" altLang="fr-FR" sz="900">
              <a:solidFill>
                <a:schemeClr val="bg1"/>
              </a:solidFill>
            </a:endParaRPr>
          </a:p>
          <a:p>
            <a:pPr eaLnBrk="1" hangingPunct="1">
              <a:lnSpc>
                <a:spcPct val="80000"/>
              </a:lnSpc>
            </a:pPr>
            <a:r>
              <a:rPr lang="fr-FR" altLang="fr-FR" sz="1800">
                <a:solidFill>
                  <a:schemeClr val="bg1"/>
                </a:solidFill>
              </a:rPr>
              <a:t>MAULE le 7 Octobre 2019</a:t>
            </a:r>
          </a:p>
          <a:p>
            <a:pPr eaLnBrk="1" hangingPunct="1">
              <a:lnSpc>
                <a:spcPct val="80000"/>
              </a:lnSpc>
            </a:pPr>
            <a:endParaRPr lang="fr-FR" altLang="fr-FR" sz="90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a:extLst>
              <a:ext uri="{FF2B5EF4-FFF2-40B4-BE49-F238E27FC236}">
                <a16:creationId xmlns:a16="http://schemas.microsoft.com/office/drawing/2014/main" xmlns="" id="{76CE3DB4-7BC6-437E-B97A-FBF59D111426}"/>
              </a:ext>
            </a:extLst>
          </p:cNvPr>
          <p:cNvSpPr>
            <a:spLocks noGrp="1"/>
          </p:cNvSpPr>
          <p:nvPr>
            <p:ph type="dt" sz="quarter" idx="10"/>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dirty="0"/>
          </a:p>
          <a:p>
            <a:endParaRPr lang="fr-FR" altLang="fr-FR" dirty="0"/>
          </a:p>
          <a:p>
            <a:r>
              <a:rPr lang="fr-FR" altLang="fr-FR" dirty="0"/>
              <a:t>Association des Riverains de la MAULDRE 07/10/2019</a:t>
            </a:r>
          </a:p>
          <a:p>
            <a:endParaRPr lang="fr-FR" altLang="fr-FR" dirty="0"/>
          </a:p>
        </p:txBody>
      </p:sp>
      <p:sp>
        <p:nvSpPr>
          <p:cNvPr id="4099" name="Rectangle 2">
            <a:extLst>
              <a:ext uri="{FF2B5EF4-FFF2-40B4-BE49-F238E27FC236}">
                <a16:creationId xmlns:a16="http://schemas.microsoft.com/office/drawing/2014/main" xmlns="" id="{9864AFE9-F20A-4334-A7A9-0213EAB52E77}"/>
              </a:ext>
            </a:extLst>
          </p:cNvPr>
          <p:cNvSpPr>
            <a:spLocks noGrp="1" noChangeArrowheads="1"/>
          </p:cNvSpPr>
          <p:nvPr>
            <p:ph type="title"/>
          </p:nvPr>
        </p:nvSpPr>
        <p:spPr>
          <a:xfrm>
            <a:off x="0" y="0"/>
            <a:ext cx="8229600" cy="490538"/>
          </a:xfrm>
        </p:spPr>
        <p:txBody>
          <a:bodyPr/>
          <a:lstStyle/>
          <a:p>
            <a:pPr algn="l" eaLnBrk="1" hangingPunct="1"/>
            <a:r>
              <a:rPr lang="fr-FR" altLang="fr-FR" sz="2800" dirty="0">
                <a:solidFill>
                  <a:srgbClr val="0000FF"/>
                </a:solidFill>
                <a:latin typeface="Arial Black" panose="020B0A04020102020204" pitchFamily="34" charset="0"/>
              </a:rPr>
              <a:t>Rappel : la </a:t>
            </a:r>
            <a:r>
              <a:rPr lang="fr-FR" altLang="fr-FR" sz="3200" dirty="0">
                <a:solidFill>
                  <a:srgbClr val="0000FF"/>
                </a:solidFill>
                <a:latin typeface="Arial Black" panose="020B0A04020102020204" pitchFamily="34" charset="0"/>
              </a:rPr>
              <a:t>GEMAPI</a:t>
            </a:r>
          </a:p>
        </p:txBody>
      </p:sp>
      <p:sp>
        <p:nvSpPr>
          <p:cNvPr id="4100" name="Rectangle 3">
            <a:extLst>
              <a:ext uri="{FF2B5EF4-FFF2-40B4-BE49-F238E27FC236}">
                <a16:creationId xmlns:a16="http://schemas.microsoft.com/office/drawing/2014/main" xmlns="" id="{5FD920F1-9D90-4459-9C1D-FD5E037F0BCC}"/>
              </a:ext>
            </a:extLst>
          </p:cNvPr>
          <p:cNvSpPr>
            <a:spLocks noGrp="1" noChangeArrowheads="1"/>
          </p:cNvSpPr>
          <p:nvPr>
            <p:ph type="body" idx="1"/>
          </p:nvPr>
        </p:nvSpPr>
        <p:spPr>
          <a:xfrm>
            <a:off x="457200" y="692696"/>
            <a:ext cx="8363272" cy="5760640"/>
          </a:xfrm>
        </p:spPr>
        <p:txBody>
          <a:bodyPr/>
          <a:lstStyle/>
          <a:p>
            <a:pPr eaLnBrk="1" hangingPunct="1">
              <a:lnSpc>
                <a:spcPct val="80000"/>
              </a:lnSpc>
              <a:buFontTx/>
              <a:buNone/>
            </a:pPr>
            <a:r>
              <a:rPr lang="fr-FR" altLang="fr-FR" sz="2000" b="1" dirty="0"/>
              <a:t>Enfin la perspective d’une gestion globale du bassin versant :</a:t>
            </a:r>
          </a:p>
          <a:p>
            <a:pPr eaLnBrk="1" hangingPunct="1">
              <a:lnSpc>
                <a:spcPct val="80000"/>
              </a:lnSpc>
              <a:buFontTx/>
              <a:buNone/>
            </a:pPr>
            <a:r>
              <a:rPr lang="fr-FR" altLang="fr-FR" sz="2000" b="1" dirty="0"/>
              <a:t>la compétence GEMAPI (Gestion du Milieu Aquatique et Prévention</a:t>
            </a:r>
          </a:p>
          <a:p>
            <a:pPr eaLnBrk="1" hangingPunct="1">
              <a:lnSpc>
                <a:spcPct val="80000"/>
              </a:lnSpc>
              <a:buFontTx/>
              <a:buNone/>
            </a:pPr>
            <a:r>
              <a:rPr lang="fr-FR" altLang="fr-FR" sz="2000" b="1" dirty="0"/>
              <a:t>des Inondations) qui regroupe les items 1,2,5 et 8 de l’article </a:t>
            </a:r>
          </a:p>
          <a:p>
            <a:pPr eaLnBrk="1" hangingPunct="1">
              <a:lnSpc>
                <a:spcPct val="80000"/>
              </a:lnSpc>
              <a:buFontTx/>
              <a:buNone/>
            </a:pPr>
            <a:r>
              <a:rPr lang="fr-FR" altLang="fr-FR" sz="2000" b="1" dirty="0"/>
              <a:t>L.211-7 I du code de l’environnement</a:t>
            </a:r>
          </a:p>
          <a:p>
            <a:pPr eaLnBrk="1" hangingPunct="1">
              <a:lnSpc>
                <a:spcPct val="80000"/>
              </a:lnSpc>
            </a:pPr>
            <a:endParaRPr lang="fr-FR" altLang="fr-FR" sz="2000" dirty="0"/>
          </a:p>
          <a:p>
            <a:pPr lvl="1" eaLnBrk="1" hangingPunct="1">
              <a:lnSpc>
                <a:spcPct val="80000"/>
              </a:lnSpc>
            </a:pPr>
            <a:r>
              <a:rPr lang="fr-FR" altLang="fr-FR" sz="1800" dirty="0"/>
              <a:t>1 L’aménagement d’un bassin ou d’une fraction d’un bassin hydrographique</a:t>
            </a:r>
          </a:p>
          <a:p>
            <a:pPr lvl="1" eaLnBrk="1" hangingPunct="1">
              <a:lnSpc>
                <a:spcPct val="80000"/>
              </a:lnSpc>
            </a:pPr>
            <a:r>
              <a:rPr lang="fr-FR" altLang="fr-FR" sz="1800" dirty="0"/>
              <a:t>2 L’entretien ou l’aménagement d’un cours d’eau, lac, canal, plan d’eau y compris leurs accès</a:t>
            </a:r>
          </a:p>
          <a:p>
            <a:pPr lvl="1" eaLnBrk="1" hangingPunct="1">
              <a:lnSpc>
                <a:spcPct val="80000"/>
              </a:lnSpc>
            </a:pPr>
            <a:r>
              <a:rPr lang="fr-FR" altLang="fr-FR" sz="1800" dirty="0"/>
              <a:t>5 La défense contre les inondations et la mer</a:t>
            </a:r>
          </a:p>
          <a:p>
            <a:pPr lvl="1" eaLnBrk="1" hangingPunct="1">
              <a:lnSpc>
                <a:spcPct val="80000"/>
              </a:lnSpc>
            </a:pPr>
            <a:r>
              <a:rPr lang="fr-FR" altLang="fr-FR" sz="1800" dirty="0"/>
              <a:t>8 la protection et la restauration des sites, des écosystèmes aquatiques et des zones humides ainsi que des formations boisées riveraines</a:t>
            </a:r>
          </a:p>
          <a:p>
            <a:pPr lvl="1" eaLnBrk="1" hangingPunct="1">
              <a:lnSpc>
                <a:spcPct val="80000"/>
              </a:lnSpc>
            </a:pPr>
            <a:endParaRPr lang="fr-FR" altLang="fr-FR" sz="1800" dirty="0"/>
          </a:p>
          <a:p>
            <a:pPr eaLnBrk="1" hangingPunct="1">
              <a:lnSpc>
                <a:spcPct val="80000"/>
              </a:lnSpc>
            </a:pPr>
            <a:r>
              <a:rPr lang="fr-FR" altLang="fr-FR" sz="2000" dirty="0"/>
              <a:t>C’est une compétence obligatoire des communes automatiquement transférée aux EPCI à partir du 01/01/2018</a:t>
            </a:r>
          </a:p>
          <a:p>
            <a:pPr eaLnBrk="1" hangingPunct="1">
              <a:lnSpc>
                <a:spcPct val="80000"/>
              </a:lnSpc>
            </a:pPr>
            <a:r>
              <a:rPr lang="fr-FR" altLang="fr-FR" sz="2000" dirty="0"/>
              <a:t>Celles-ci peuvent transférer à leur tour cette compétence à un EPTB ou un EPAGE qui exercera son activité sur la totalité du bassin versant. </a:t>
            </a:r>
          </a:p>
          <a:p>
            <a:pPr eaLnBrk="1" hangingPunct="1">
              <a:lnSpc>
                <a:spcPct val="80000"/>
              </a:lnSpc>
            </a:pPr>
            <a:endParaRPr lang="fr-FR" altLang="fr-FR" sz="2000" dirty="0"/>
          </a:p>
          <a:p>
            <a:pPr marL="0" indent="0" eaLnBrk="1" hangingPunct="1">
              <a:lnSpc>
                <a:spcPct val="80000"/>
              </a:lnSpc>
              <a:buNone/>
            </a:pPr>
            <a:r>
              <a:rPr lang="fr-FR" altLang="fr-FR" sz="2000" b="1" dirty="0"/>
              <a:t>C’est surtout le transfert de responsabilité à l’échelle du bassin versant. Date limite 1</a:t>
            </a:r>
            <a:r>
              <a:rPr lang="fr-FR" altLang="fr-FR" sz="2000" b="1" baseline="30000" dirty="0"/>
              <a:t>er</a:t>
            </a:r>
            <a:r>
              <a:rPr lang="fr-FR" altLang="fr-FR" sz="2000" b="1" dirty="0"/>
              <a:t> janvier 2020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a date 1">
            <a:extLst>
              <a:ext uri="{FF2B5EF4-FFF2-40B4-BE49-F238E27FC236}">
                <a16:creationId xmlns:a16="http://schemas.microsoft.com/office/drawing/2014/main" xmlns="" id="{55BD1B36-507A-425F-9961-0105A13D4493}"/>
              </a:ext>
            </a:extLst>
          </p:cNvPr>
          <p:cNvSpPr>
            <a:spLocks noGrp="1"/>
          </p:cNvSpPr>
          <p:nvPr>
            <p:ph type="dt" sz="quarter" idx="10"/>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dirty="0"/>
          </a:p>
          <a:p>
            <a:endParaRPr lang="fr-FR" altLang="fr-FR" dirty="0"/>
          </a:p>
          <a:p>
            <a:r>
              <a:rPr lang="fr-FR" altLang="fr-FR" dirty="0"/>
              <a:t>Association des Riverains de la MAULDRE 07/10/2019</a:t>
            </a:r>
          </a:p>
        </p:txBody>
      </p:sp>
      <p:pic>
        <p:nvPicPr>
          <p:cNvPr id="8195" name="Picture 4">
            <a:extLst>
              <a:ext uri="{FF2B5EF4-FFF2-40B4-BE49-F238E27FC236}">
                <a16:creationId xmlns:a16="http://schemas.microsoft.com/office/drawing/2014/main" xmlns="" id="{3562ECBA-41E1-4793-9605-B6729876517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87900" y="349250"/>
            <a:ext cx="4352925" cy="6159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196" name="Picture 6">
            <a:extLst>
              <a:ext uri="{FF2B5EF4-FFF2-40B4-BE49-F238E27FC236}">
                <a16:creationId xmlns:a16="http://schemas.microsoft.com/office/drawing/2014/main" xmlns="" id="{0F1CA588-A850-4414-9F4F-F70B4288C2F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338" y="2316163"/>
            <a:ext cx="4826000" cy="3910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197" name="Rectangle 7">
            <a:extLst>
              <a:ext uri="{FF2B5EF4-FFF2-40B4-BE49-F238E27FC236}">
                <a16:creationId xmlns:a16="http://schemas.microsoft.com/office/drawing/2014/main" xmlns="" id="{6252BC9F-EADC-4B64-B090-9C2D7FAD622B}"/>
              </a:ext>
            </a:extLst>
          </p:cNvPr>
          <p:cNvSpPr>
            <a:spLocks noChangeArrowheads="1"/>
          </p:cNvSpPr>
          <p:nvPr/>
        </p:nvSpPr>
        <p:spPr bwMode="auto">
          <a:xfrm>
            <a:off x="457200" y="620713"/>
            <a:ext cx="4114800" cy="1368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3200">
                <a:solidFill>
                  <a:srgbClr val="0000FF"/>
                </a:solidFill>
                <a:latin typeface="Arial Black" panose="020B0A04020102020204" pitchFamily="34" charset="0"/>
              </a:rPr>
              <a:t>Les syndicats intercommunaux et Intercos du bassin</a:t>
            </a:r>
          </a:p>
        </p:txBody>
      </p:sp>
      <p:sp>
        <p:nvSpPr>
          <p:cNvPr id="8198" name="Text Box 8">
            <a:extLst>
              <a:ext uri="{FF2B5EF4-FFF2-40B4-BE49-F238E27FC236}">
                <a16:creationId xmlns:a16="http://schemas.microsoft.com/office/drawing/2014/main" xmlns="" id="{41458B6B-01B4-406E-AE13-483FA067E2EA}"/>
              </a:ext>
            </a:extLst>
          </p:cNvPr>
          <p:cNvSpPr txBox="1">
            <a:spLocks noChangeArrowheads="1"/>
          </p:cNvSpPr>
          <p:nvPr/>
        </p:nvSpPr>
        <p:spPr bwMode="auto">
          <a:xfrm>
            <a:off x="231775" y="3160713"/>
            <a:ext cx="10223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SMAMA</a:t>
            </a:r>
          </a:p>
        </p:txBody>
      </p:sp>
      <p:sp>
        <p:nvSpPr>
          <p:cNvPr id="8199" name="Text Box 9">
            <a:extLst>
              <a:ext uri="{FF2B5EF4-FFF2-40B4-BE49-F238E27FC236}">
                <a16:creationId xmlns:a16="http://schemas.microsoft.com/office/drawing/2014/main" xmlns="" id="{5CAA973F-2C91-4546-AD11-AE522E5AB1EE}"/>
              </a:ext>
            </a:extLst>
          </p:cNvPr>
          <p:cNvSpPr txBox="1">
            <a:spLocks noChangeArrowheads="1"/>
          </p:cNvSpPr>
          <p:nvPr/>
        </p:nvSpPr>
        <p:spPr bwMode="auto">
          <a:xfrm>
            <a:off x="158749" y="5176838"/>
            <a:ext cx="160493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dirty="0"/>
              <a:t>SIAMS</a:t>
            </a:r>
          </a:p>
        </p:txBody>
      </p:sp>
      <p:sp>
        <p:nvSpPr>
          <p:cNvPr id="8200" name="Text Box 10">
            <a:extLst>
              <a:ext uri="{FF2B5EF4-FFF2-40B4-BE49-F238E27FC236}">
                <a16:creationId xmlns:a16="http://schemas.microsoft.com/office/drawing/2014/main" xmlns="" id="{8225F1C8-E314-4900-BD47-3C277868B55F}"/>
              </a:ext>
            </a:extLst>
          </p:cNvPr>
          <p:cNvSpPr txBox="1">
            <a:spLocks noChangeArrowheads="1"/>
          </p:cNvSpPr>
          <p:nvPr/>
        </p:nvSpPr>
        <p:spPr bwMode="auto">
          <a:xfrm>
            <a:off x="2608263" y="3448050"/>
            <a:ext cx="11747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SMAERG</a:t>
            </a:r>
          </a:p>
        </p:txBody>
      </p:sp>
      <p:sp>
        <p:nvSpPr>
          <p:cNvPr id="8201" name="Text Box 11">
            <a:extLst>
              <a:ext uri="{FF2B5EF4-FFF2-40B4-BE49-F238E27FC236}">
                <a16:creationId xmlns:a16="http://schemas.microsoft.com/office/drawing/2014/main" xmlns="" id="{F29BA1D3-3B44-4DDF-B6DE-B2012949A7BF}"/>
              </a:ext>
            </a:extLst>
          </p:cNvPr>
          <p:cNvSpPr txBox="1">
            <a:spLocks noChangeArrowheads="1"/>
          </p:cNvSpPr>
          <p:nvPr/>
        </p:nvSpPr>
        <p:spPr bwMode="auto">
          <a:xfrm>
            <a:off x="2987675" y="5734050"/>
            <a:ext cx="1327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SMAROV *</a:t>
            </a:r>
          </a:p>
        </p:txBody>
      </p:sp>
      <p:sp>
        <p:nvSpPr>
          <p:cNvPr id="8202" name="Line 12">
            <a:extLst>
              <a:ext uri="{FF2B5EF4-FFF2-40B4-BE49-F238E27FC236}">
                <a16:creationId xmlns:a16="http://schemas.microsoft.com/office/drawing/2014/main" xmlns="" id="{619D069D-6E84-44D3-8DCA-0729811EA71D}"/>
              </a:ext>
            </a:extLst>
          </p:cNvPr>
          <p:cNvSpPr>
            <a:spLocks noChangeShapeType="1"/>
          </p:cNvSpPr>
          <p:nvPr/>
        </p:nvSpPr>
        <p:spPr bwMode="auto">
          <a:xfrm>
            <a:off x="900113" y="3429000"/>
            <a:ext cx="9350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8203" name="Line 13">
            <a:extLst>
              <a:ext uri="{FF2B5EF4-FFF2-40B4-BE49-F238E27FC236}">
                <a16:creationId xmlns:a16="http://schemas.microsoft.com/office/drawing/2014/main" xmlns="" id="{1EC9ECA8-6905-4D9B-A0F9-D5E468F9B3B5}"/>
              </a:ext>
            </a:extLst>
          </p:cNvPr>
          <p:cNvSpPr>
            <a:spLocks noChangeShapeType="1"/>
          </p:cNvSpPr>
          <p:nvPr/>
        </p:nvSpPr>
        <p:spPr bwMode="auto">
          <a:xfrm flipH="1">
            <a:off x="2843213" y="3716338"/>
            <a:ext cx="288925" cy="8651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8204" name="Line 14">
            <a:extLst>
              <a:ext uri="{FF2B5EF4-FFF2-40B4-BE49-F238E27FC236}">
                <a16:creationId xmlns:a16="http://schemas.microsoft.com/office/drawing/2014/main" xmlns="" id="{7CF2C465-8E42-45E8-AB54-EBF693181A82}"/>
              </a:ext>
            </a:extLst>
          </p:cNvPr>
          <p:cNvSpPr>
            <a:spLocks noChangeShapeType="1"/>
          </p:cNvSpPr>
          <p:nvPr/>
        </p:nvSpPr>
        <p:spPr bwMode="auto">
          <a:xfrm flipV="1">
            <a:off x="3635375" y="5013325"/>
            <a:ext cx="730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8205" name="Line 15">
            <a:extLst>
              <a:ext uri="{FF2B5EF4-FFF2-40B4-BE49-F238E27FC236}">
                <a16:creationId xmlns:a16="http://schemas.microsoft.com/office/drawing/2014/main" xmlns="" id="{C9422E23-2015-48A2-BFED-6BC52CB44884}"/>
              </a:ext>
            </a:extLst>
          </p:cNvPr>
          <p:cNvSpPr>
            <a:spLocks noChangeShapeType="1"/>
          </p:cNvSpPr>
          <p:nvPr/>
        </p:nvSpPr>
        <p:spPr bwMode="auto">
          <a:xfrm flipV="1">
            <a:off x="1042988" y="5157788"/>
            <a:ext cx="86518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40976" name="Rectangle 16">
            <a:extLst>
              <a:ext uri="{FF2B5EF4-FFF2-40B4-BE49-F238E27FC236}">
                <a16:creationId xmlns:a16="http://schemas.microsoft.com/office/drawing/2014/main" xmlns="" id="{90FC737C-6189-43FF-867F-7FCB436A3375}"/>
              </a:ext>
            </a:extLst>
          </p:cNvPr>
          <p:cNvSpPr>
            <a:spLocks noChangeArrowheads="1"/>
          </p:cNvSpPr>
          <p:nvPr/>
        </p:nvSpPr>
        <p:spPr bwMode="auto">
          <a:xfrm>
            <a:off x="4572000" y="5445125"/>
            <a:ext cx="4545013" cy="10048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1200" b="1" dirty="0"/>
              <a:t>Dans le cadre de la réforme territoriale, les syndicats d’assainissement du SMAROV et du SIAVRM ont fusionné pour ne former plus qu’une seule entité nommée HYDREAULYS, effective depuis le 26/05/2016.</a:t>
            </a:r>
          </a:p>
          <a:p>
            <a:endParaRPr lang="fr-FR" altLang="fr-FR" sz="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Espace réservé de la date 1">
            <a:extLst>
              <a:ext uri="{FF2B5EF4-FFF2-40B4-BE49-F238E27FC236}">
                <a16:creationId xmlns:a16="http://schemas.microsoft.com/office/drawing/2014/main" xmlns="" id="{731FB43A-010E-4965-BCE2-A29BB2BD96AA}"/>
              </a:ext>
            </a:extLst>
          </p:cNvPr>
          <p:cNvSpPr>
            <a:spLocks noGrp="1"/>
          </p:cNvSpPr>
          <p:nvPr>
            <p:ph type="dt" sz="quarter" idx="10"/>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dirty="0"/>
          </a:p>
          <a:p>
            <a:endParaRPr lang="fr-FR" altLang="fr-FR" dirty="0"/>
          </a:p>
          <a:p>
            <a:r>
              <a:rPr lang="fr-FR" altLang="fr-FR" dirty="0"/>
              <a:t>Association des Riverains de la MAULDRE 7/10/2019</a:t>
            </a:r>
          </a:p>
        </p:txBody>
      </p:sp>
      <p:pic>
        <p:nvPicPr>
          <p:cNvPr id="6147" name="Picture 4" descr="BV et sous-bassins">
            <a:extLst>
              <a:ext uri="{FF2B5EF4-FFF2-40B4-BE49-F238E27FC236}">
                <a16:creationId xmlns:a16="http://schemas.microsoft.com/office/drawing/2014/main" xmlns="" id="{ADBC9532-C186-447E-A0B6-32398DB47331}"/>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33488" y="933450"/>
            <a:ext cx="6677025" cy="499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8" name="Rectangle 5">
            <a:extLst>
              <a:ext uri="{FF2B5EF4-FFF2-40B4-BE49-F238E27FC236}">
                <a16:creationId xmlns:a16="http://schemas.microsoft.com/office/drawing/2014/main" xmlns="" id="{BD1EFF41-EF6B-46E6-8656-B29FA992FA16}"/>
              </a:ext>
            </a:extLst>
          </p:cNvPr>
          <p:cNvSpPr>
            <a:spLocks noChangeArrowheads="1"/>
          </p:cNvSpPr>
          <p:nvPr/>
        </p:nvSpPr>
        <p:spPr bwMode="auto">
          <a:xfrm>
            <a:off x="611188" y="174625"/>
            <a:ext cx="7521575"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3200" dirty="0">
                <a:solidFill>
                  <a:srgbClr val="0033CC"/>
                </a:solidFill>
                <a:latin typeface="Arial Black" panose="020B0A04020102020204" pitchFamily="34" charset="0"/>
              </a:rPr>
              <a:t>Les 6 sous-bassins de la Mauldre</a:t>
            </a:r>
          </a:p>
        </p:txBody>
      </p:sp>
      <p:grpSp>
        <p:nvGrpSpPr>
          <p:cNvPr id="43016" name="Group 8">
            <a:extLst>
              <a:ext uri="{FF2B5EF4-FFF2-40B4-BE49-F238E27FC236}">
                <a16:creationId xmlns:a16="http://schemas.microsoft.com/office/drawing/2014/main" xmlns="" id="{B6FAB42C-9FEE-4C0E-BB1C-FE8201E95858}"/>
              </a:ext>
            </a:extLst>
          </p:cNvPr>
          <p:cNvGrpSpPr>
            <a:grpSpLocks/>
          </p:cNvGrpSpPr>
          <p:nvPr/>
        </p:nvGrpSpPr>
        <p:grpSpPr bwMode="auto">
          <a:xfrm>
            <a:off x="4356100" y="5373688"/>
            <a:ext cx="2663825" cy="366712"/>
            <a:chOff x="2744" y="3385"/>
            <a:chExt cx="1678" cy="231"/>
          </a:xfrm>
        </p:grpSpPr>
        <p:sp>
          <p:nvSpPr>
            <p:cNvPr id="6163" name="Text Box 6">
              <a:extLst>
                <a:ext uri="{FF2B5EF4-FFF2-40B4-BE49-F238E27FC236}">
                  <a16:creationId xmlns:a16="http://schemas.microsoft.com/office/drawing/2014/main" xmlns="" id="{F91481AB-747E-49F3-9BE4-9DF324756E47}"/>
                </a:ext>
              </a:extLst>
            </p:cNvPr>
            <p:cNvSpPr txBox="1">
              <a:spLocks noChangeArrowheads="1"/>
            </p:cNvSpPr>
            <p:nvPr/>
          </p:nvSpPr>
          <p:spPr bwMode="auto">
            <a:xfrm>
              <a:off x="3470" y="3385"/>
              <a:ext cx="95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fr-FR" altLang="fr-FR">
                  <a:solidFill>
                    <a:srgbClr val="0033CC"/>
                  </a:solidFill>
                </a:rPr>
                <a:t>SMAGER</a:t>
              </a:r>
            </a:p>
          </p:txBody>
        </p:sp>
        <p:sp>
          <p:nvSpPr>
            <p:cNvPr id="6164" name="Line 7">
              <a:extLst>
                <a:ext uri="{FF2B5EF4-FFF2-40B4-BE49-F238E27FC236}">
                  <a16:creationId xmlns:a16="http://schemas.microsoft.com/office/drawing/2014/main" xmlns="" id="{A9BC5B34-3E81-4733-A162-836D3388E79C}"/>
                </a:ext>
              </a:extLst>
            </p:cNvPr>
            <p:cNvSpPr>
              <a:spLocks noChangeShapeType="1"/>
            </p:cNvSpPr>
            <p:nvPr/>
          </p:nvSpPr>
          <p:spPr bwMode="auto">
            <a:xfrm flipH="1">
              <a:off x="2744" y="3521"/>
              <a:ext cx="726" cy="0"/>
            </a:xfrm>
            <a:prstGeom prst="line">
              <a:avLst/>
            </a:prstGeom>
            <a:noFill/>
            <a:ln w="28575">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grpSp>
      <p:pic>
        <p:nvPicPr>
          <p:cNvPr id="6150" name="Picture 9">
            <a:extLst>
              <a:ext uri="{FF2B5EF4-FFF2-40B4-BE49-F238E27FC236}">
                <a16:creationId xmlns:a16="http://schemas.microsoft.com/office/drawing/2014/main" xmlns="" id="{4AA96D89-3660-4536-8617-8B02E8A584E2}"/>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58888" y="5661025"/>
            <a:ext cx="428625" cy="238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151" name="Text Box 10">
            <a:extLst>
              <a:ext uri="{FF2B5EF4-FFF2-40B4-BE49-F238E27FC236}">
                <a16:creationId xmlns:a16="http://schemas.microsoft.com/office/drawing/2014/main" xmlns="" id="{000DC767-D87E-4C5B-B9DC-5957AA09ED8E}"/>
              </a:ext>
            </a:extLst>
          </p:cNvPr>
          <p:cNvSpPr txBox="1">
            <a:spLocks noChangeArrowheads="1"/>
          </p:cNvSpPr>
          <p:nvPr/>
        </p:nvSpPr>
        <p:spPr bwMode="auto">
          <a:xfrm>
            <a:off x="1455738" y="1647825"/>
            <a:ext cx="14922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Mauldre aval</a:t>
            </a:r>
          </a:p>
        </p:txBody>
      </p:sp>
      <p:sp>
        <p:nvSpPr>
          <p:cNvPr id="6152" name="Text Box 11">
            <a:extLst>
              <a:ext uri="{FF2B5EF4-FFF2-40B4-BE49-F238E27FC236}">
                <a16:creationId xmlns:a16="http://schemas.microsoft.com/office/drawing/2014/main" xmlns="" id="{0347DD4D-5F96-445D-8C2B-000C2B6B516E}"/>
              </a:ext>
            </a:extLst>
          </p:cNvPr>
          <p:cNvSpPr txBox="1">
            <a:spLocks noChangeArrowheads="1"/>
          </p:cNvSpPr>
          <p:nvPr/>
        </p:nvSpPr>
        <p:spPr bwMode="auto">
          <a:xfrm>
            <a:off x="5354638" y="2557463"/>
            <a:ext cx="1377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Ru de Gally</a:t>
            </a:r>
          </a:p>
        </p:txBody>
      </p:sp>
      <p:sp>
        <p:nvSpPr>
          <p:cNvPr id="6153" name="Text Box 12">
            <a:extLst>
              <a:ext uri="{FF2B5EF4-FFF2-40B4-BE49-F238E27FC236}">
                <a16:creationId xmlns:a16="http://schemas.microsoft.com/office/drawing/2014/main" xmlns="" id="{D1214165-D931-486D-9B22-2E3D13172447}"/>
              </a:ext>
            </a:extLst>
          </p:cNvPr>
          <p:cNvSpPr txBox="1">
            <a:spLocks noChangeArrowheads="1"/>
          </p:cNvSpPr>
          <p:nvPr/>
        </p:nvSpPr>
        <p:spPr bwMode="auto">
          <a:xfrm>
            <a:off x="5559425" y="4529138"/>
            <a:ext cx="16700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Ru de Maldroit</a:t>
            </a:r>
          </a:p>
        </p:txBody>
      </p:sp>
      <p:sp>
        <p:nvSpPr>
          <p:cNvPr id="6154" name="Text Box 13">
            <a:extLst>
              <a:ext uri="{FF2B5EF4-FFF2-40B4-BE49-F238E27FC236}">
                <a16:creationId xmlns:a16="http://schemas.microsoft.com/office/drawing/2014/main" xmlns="" id="{90125B0F-360C-4BA8-9D1C-D03CD501DAA1}"/>
              </a:ext>
            </a:extLst>
          </p:cNvPr>
          <p:cNvSpPr txBox="1">
            <a:spLocks noChangeArrowheads="1"/>
          </p:cNvSpPr>
          <p:nvPr/>
        </p:nvSpPr>
        <p:spPr bwMode="auto">
          <a:xfrm>
            <a:off x="1455738" y="2513013"/>
            <a:ext cx="8572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Lieutel</a:t>
            </a:r>
          </a:p>
        </p:txBody>
      </p:sp>
      <p:sp>
        <p:nvSpPr>
          <p:cNvPr id="6155" name="Text Box 14">
            <a:extLst>
              <a:ext uri="{FF2B5EF4-FFF2-40B4-BE49-F238E27FC236}">
                <a16:creationId xmlns:a16="http://schemas.microsoft.com/office/drawing/2014/main" xmlns="" id="{10A519A7-0ADB-46C8-9FD0-3265C3F63E3D}"/>
              </a:ext>
            </a:extLst>
          </p:cNvPr>
          <p:cNvSpPr txBox="1">
            <a:spLocks noChangeArrowheads="1"/>
          </p:cNvSpPr>
          <p:nvPr/>
        </p:nvSpPr>
        <p:spPr bwMode="auto">
          <a:xfrm>
            <a:off x="1311275" y="5248275"/>
            <a:ext cx="11112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Guyonne</a:t>
            </a:r>
          </a:p>
        </p:txBody>
      </p:sp>
      <p:sp>
        <p:nvSpPr>
          <p:cNvPr id="6156" name="Text Box 15">
            <a:extLst>
              <a:ext uri="{FF2B5EF4-FFF2-40B4-BE49-F238E27FC236}">
                <a16:creationId xmlns:a16="http://schemas.microsoft.com/office/drawing/2014/main" xmlns="" id="{1994F6BA-0D14-453C-86C5-F94908D10E4F}"/>
              </a:ext>
            </a:extLst>
          </p:cNvPr>
          <p:cNvSpPr txBox="1">
            <a:spLocks noChangeArrowheads="1"/>
          </p:cNvSpPr>
          <p:nvPr/>
        </p:nvSpPr>
        <p:spPr bwMode="auto">
          <a:xfrm>
            <a:off x="5416550" y="4889500"/>
            <a:ext cx="170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a:t>Mauldre amont</a:t>
            </a:r>
          </a:p>
        </p:txBody>
      </p:sp>
      <p:sp>
        <p:nvSpPr>
          <p:cNvPr id="6157" name="Line 16">
            <a:extLst>
              <a:ext uri="{FF2B5EF4-FFF2-40B4-BE49-F238E27FC236}">
                <a16:creationId xmlns:a16="http://schemas.microsoft.com/office/drawing/2014/main" xmlns="" id="{C243A425-EC1A-45A0-A6B8-269F928CF611}"/>
              </a:ext>
            </a:extLst>
          </p:cNvPr>
          <p:cNvSpPr>
            <a:spLocks noChangeShapeType="1"/>
          </p:cNvSpPr>
          <p:nvPr/>
        </p:nvSpPr>
        <p:spPr bwMode="auto">
          <a:xfrm>
            <a:off x="2339975" y="1989138"/>
            <a:ext cx="129540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58" name="Line 17">
            <a:extLst>
              <a:ext uri="{FF2B5EF4-FFF2-40B4-BE49-F238E27FC236}">
                <a16:creationId xmlns:a16="http://schemas.microsoft.com/office/drawing/2014/main" xmlns="" id="{48435125-3DC2-41E1-9F7F-EF9E64E701F8}"/>
              </a:ext>
            </a:extLst>
          </p:cNvPr>
          <p:cNvSpPr>
            <a:spLocks noChangeShapeType="1"/>
          </p:cNvSpPr>
          <p:nvPr/>
        </p:nvSpPr>
        <p:spPr bwMode="auto">
          <a:xfrm>
            <a:off x="1979613" y="2997200"/>
            <a:ext cx="792162"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59" name="Line 18">
            <a:extLst>
              <a:ext uri="{FF2B5EF4-FFF2-40B4-BE49-F238E27FC236}">
                <a16:creationId xmlns:a16="http://schemas.microsoft.com/office/drawing/2014/main" xmlns="" id="{EC3ECA12-4EB3-4008-9E08-5970F1B19272}"/>
              </a:ext>
            </a:extLst>
          </p:cNvPr>
          <p:cNvSpPr>
            <a:spLocks noChangeShapeType="1"/>
          </p:cNvSpPr>
          <p:nvPr/>
        </p:nvSpPr>
        <p:spPr bwMode="auto">
          <a:xfrm flipV="1">
            <a:off x="2484438" y="4941888"/>
            <a:ext cx="935037"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60" name="Line 19">
            <a:extLst>
              <a:ext uri="{FF2B5EF4-FFF2-40B4-BE49-F238E27FC236}">
                <a16:creationId xmlns:a16="http://schemas.microsoft.com/office/drawing/2014/main" xmlns="" id="{578638DA-A48F-459E-8480-821A60B0A08E}"/>
              </a:ext>
            </a:extLst>
          </p:cNvPr>
          <p:cNvSpPr>
            <a:spLocks noChangeShapeType="1"/>
          </p:cNvSpPr>
          <p:nvPr/>
        </p:nvSpPr>
        <p:spPr bwMode="auto">
          <a:xfrm flipH="1" flipV="1">
            <a:off x="4427538" y="4868863"/>
            <a:ext cx="1008062"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61" name="Line 20">
            <a:extLst>
              <a:ext uri="{FF2B5EF4-FFF2-40B4-BE49-F238E27FC236}">
                <a16:creationId xmlns:a16="http://schemas.microsoft.com/office/drawing/2014/main" xmlns="" id="{7C9D6FE5-FD4E-4797-8FD8-09E74911C908}"/>
              </a:ext>
            </a:extLst>
          </p:cNvPr>
          <p:cNvSpPr>
            <a:spLocks noChangeShapeType="1"/>
          </p:cNvSpPr>
          <p:nvPr/>
        </p:nvSpPr>
        <p:spPr bwMode="auto">
          <a:xfrm flipH="1">
            <a:off x="5580063" y="2924175"/>
            <a:ext cx="43180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
        <p:nvSpPr>
          <p:cNvPr id="6162" name="Line 21">
            <a:extLst>
              <a:ext uri="{FF2B5EF4-FFF2-40B4-BE49-F238E27FC236}">
                <a16:creationId xmlns:a16="http://schemas.microsoft.com/office/drawing/2014/main" xmlns="" id="{1980FE34-1A2E-43B8-8DDB-0C59FE6539D2}"/>
              </a:ext>
            </a:extLst>
          </p:cNvPr>
          <p:cNvSpPr>
            <a:spLocks noChangeShapeType="1"/>
          </p:cNvSpPr>
          <p:nvPr/>
        </p:nvSpPr>
        <p:spPr bwMode="auto">
          <a:xfrm flipH="1" flipV="1">
            <a:off x="4572000" y="4149725"/>
            <a:ext cx="1008063" cy="574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5E9DFFB2-82AF-45D0-9B33-0CA6E23B8E58}"/>
              </a:ext>
            </a:extLst>
          </p:cNvPr>
          <p:cNvSpPr>
            <a:spLocks noGrp="1"/>
          </p:cNvSpPr>
          <p:nvPr>
            <p:ph type="dt" sz="half" idx="10"/>
          </p:nvPr>
        </p:nvSpPr>
        <p:spPr/>
        <p:txBody>
          <a:bodyPr/>
          <a:lstStyle/>
          <a:p>
            <a:pPr>
              <a:defRPr/>
            </a:pPr>
            <a:endParaRPr lang="fr-FR" altLang="fr-FR" dirty="0"/>
          </a:p>
          <a:p>
            <a:pPr>
              <a:defRPr/>
            </a:pPr>
            <a:endParaRPr lang="fr-FR" altLang="fr-FR" dirty="0"/>
          </a:p>
          <a:p>
            <a:pPr>
              <a:defRPr/>
            </a:pPr>
            <a:r>
              <a:rPr lang="fr-FR" altLang="fr-FR" dirty="0"/>
              <a:t>Association des Riverains de la MAULDRE 7/10/2019</a:t>
            </a:r>
          </a:p>
        </p:txBody>
      </p:sp>
      <p:sp>
        <p:nvSpPr>
          <p:cNvPr id="3" name="Rectangle 5">
            <a:extLst>
              <a:ext uri="{FF2B5EF4-FFF2-40B4-BE49-F238E27FC236}">
                <a16:creationId xmlns:a16="http://schemas.microsoft.com/office/drawing/2014/main" xmlns="" id="{1106F922-1B70-4BFE-9FC2-21179B098459}"/>
              </a:ext>
            </a:extLst>
          </p:cNvPr>
          <p:cNvSpPr>
            <a:spLocks noChangeArrowheads="1"/>
          </p:cNvSpPr>
          <p:nvPr/>
        </p:nvSpPr>
        <p:spPr bwMode="auto">
          <a:xfrm>
            <a:off x="611188" y="174625"/>
            <a:ext cx="7320787"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3200" dirty="0">
                <a:solidFill>
                  <a:srgbClr val="0033CC"/>
                </a:solidFill>
                <a:latin typeface="Arial Black" panose="020B0A04020102020204" pitchFamily="34" charset="0"/>
              </a:rPr>
              <a:t>Les perspectives de la GEMAPI </a:t>
            </a:r>
          </a:p>
        </p:txBody>
      </p:sp>
      <p:sp>
        <p:nvSpPr>
          <p:cNvPr id="6" name="ZoneTexte 5">
            <a:extLst>
              <a:ext uri="{FF2B5EF4-FFF2-40B4-BE49-F238E27FC236}">
                <a16:creationId xmlns:a16="http://schemas.microsoft.com/office/drawing/2014/main" xmlns="" id="{85CACDDE-5F16-41B8-8B86-C243ABE6A5D7}"/>
              </a:ext>
            </a:extLst>
          </p:cNvPr>
          <p:cNvSpPr txBox="1"/>
          <p:nvPr/>
        </p:nvSpPr>
        <p:spPr>
          <a:xfrm>
            <a:off x="683568" y="980728"/>
            <a:ext cx="7776864" cy="3477875"/>
          </a:xfrm>
          <a:prstGeom prst="rect">
            <a:avLst/>
          </a:prstGeom>
          <a:noFill/>
        </p:spPr>
        <p:txBody>
          <a:bodyPr wrap="square" rtlCol="0">
            <a:spAutoFit/>
          </a:bodyPr>
          <a:lstStyle/>
          <a:p>
            <a:r>
              <a:rPr lang="fr-FR" sz="2000" b="1" dirty="0">
                <a:latin typeface="+mn-lt"/>
              </a:rPr>
              <a:t>Construire une unité de bassin nécessaire pour </a:t>
            </a:r>
            <a:r>
              <a:rPr lang="fr-FR" sz="2000" dirty="0">
                <a:latin typeface="+mn-lt"/>
              </a:rPr>
              <a:t>:</a:t>
            </a:r>
          </a:p>
          <a:p>
            <a:pPr marL="342900" indent="-342900">
              <a:buFontTx/>
              <a:buChar char="-"/>
            </a:pPr>
            <a:r>
              <a:rPr lang="fr-FR" sz="2000" dirty="0">
                <a:latin typeface="+mn-lt"/>
              </a:rPr>
              <a:t>Etablir une vraie solidarité amont/aval</a:t>
            </a:r>
          </a:p>
          <a:p>
            <a:pPr marL="342900" indent="-342900">
              <a:buFontTx/>
              <a:buChar char="-"/>
            </a:pPr>
            <a:r>
              <a:rPr lang="fr-FR" sz="2000" dirty="0">
                <a:latin typeface="+mn-lt"/>
              </a:rPr>
              <a:t>Hiérarchiser les actions majeures sur le bassin</a:t>
            </a:r>
          </a:p>
          <a:p>
            <a:pPr marL="342900" indent="-342900">
              <a:buFontTx/>
              <a:buChar char="-"/>
            </a:pPr>
            <a:r>
              <a:rPr lang="fr-FR" sz="2000" dirty="0">
                <a:latin typeface="+mn-lt"/>
              </a:rPr>
              <a:t>Ecrire un PAPI d’intention après étude des besoins de chaque sous-bassin</a:t>
            </a:r>
          </a:p>
          <a:p>
            <a:pPr marL="342900" indent="-342900">
              <a:buFontTx/>
              <a:buChar char="-"/>
            </a:pPr>
            <a:r>
              <a:rPr lang="fr-FR" sz="2000" dirty="0">
                <a:latin typeface="+mn-lt"/>
              </a:rPr>
              <a:t>Etablir les liens forts, participatifs, et solidaires entre les décideurs et les riverains dans le cadre de la culture du risque</a:t>
            </a:r>
          </a:p>
          <a:p>
            <a:pPr marL="342900" indent="-342900">
              <a:buFontTx/>
              <a:buChar char="-"/>
            </a:pPr>
            <a:r>
              <a:rPr lang="fr-FR" sz="2000" dirty="0">
                <a:latin typeface="+mn-lt"/>
              </a:rPr>
              <a:t>Etablir un lien fort avec le monde agricole pour la maîtrise du ruissellement rural</a:t>
            </a:r>
          </a:p>
          <a:p>
            <a:pPr marL="342900" indent="-342900">
              <a:buFontTx/>
              <a:buChar char="-"/>
            </a:pPr>
            <a:endParaRPr lang="fr-FR" sz="2000" dirty="0">
              <a:latin typeface="+mn-lt"/>
            </a:endParaRPr>
          </a:p>
          <a:p>
            <a:r>
              <a:rPr lang="fr-FR" sz="2000" b="1" dirty="0">
                <a:latin typeface="+mn-lt"/>
              </a:rPr>
              <a:t>Mettre en place un EPAGE du bassin versant de la Mauldre</a:t>
            </a:r>
          </a:p>
        </p:txBody>
      </p:sp>
    </p:spTree>
    <p:extLst>
      <p:ext uri="{BB962C8B-B14F-4D97-AF65-F5344CB8AC3E}">
        <p14:creationId xmlns:p14="http://schemas.microsoft.com/office/powerpoint/2010/main" xmlns="" val="245736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a date 3">
            <a:extLst>
              <a:ext uri="{FF2B5EF4-FFF2-40B4-BE49-F238E27FC236}">
                <a16:creationId xmlns:a16="http://schemas.microsoft.com/office/drawing/2014/main" xmlns="" id="{D8A83D09-509E-4E9A-8FA0-613991338399}"/>
              </a:ext>
            </a:extLst>
          </p:cNvPr>
          <p:cNvSpPr>
            <a:spLocks noGrp="1"/>
          </p:cNvSpPr>
          <p:nvPr>
            <p:ph type="dt" sz="quarter" idx="10"/>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dirty="0"/>
          </a:p>
          <a:p>
            <a:endParaRPr lang="fr-FR" altLang="fr-FR" dirty="0"/>
          </a:p>
          <a:p>
            <a:r>
              <a:rPr lang="fr-FR" altLang="fr-FR" dirty="0"/>
              <a:t>Association des Riverains de la MAULDRE 7/10/2019</a:t>
            </a:r>
          </a:p>
        </p:txBody>
      </p:sp>
      <p:sp>
        <p:nvSpPr>
          <p:cNvPr id="31747" name="Rectangle 2">
            <a:extLst>
              <a:ext uri="{FF2B5EF4-FFF2-40B4-BE49-F238E27FC236}">
                <a16:creationId xmlns:a16="http://schemas.microsoft.com/office/drawing/2014/main" xmlns="" id="{ECE66D20-2759-4F4F-BE2F-B81A59DFA8C2}"/>
              </a:ext>
            </a:extLst>
          </p:cNvPr>
          <p:cNvSpPr>
            <a:spLocks noGrp="1" noChangeArrowheads="1"/>
          </p:cNvSpPr>
          <p:nvPr>
            <p:ph type="title"/>
          </p:nvPr>
        </p:nvSpPr>
        <p:spPr>
          <a:xfrm>
            <a:off x="0" y="136524"/>
            <a:ext cx="8229600" cy="1276252"/>
          </a:xfrm>
        </p:spPr>
        <p:txBody>
          <a:bodyPr/>
          <a:lstStyle/>
          <a:p>
            <a:pPr algn="l" eaLnBrk="1" hangingPunct="1"/>
            <a:r>
              <a:rPr lang="fr-FR" altLang="fr-FR" dirty="0">
                <a:solidFill>
                  <a:srgbClr val="0000FF"/>
                </a:solidFill>
              </a:rPr>
              <a:t>L’EPAGE pour la Mauldre :</a:t>
            </a:r>
            <a:br>
              <a:rPr lang="fr-FR" altLang="fr-FR" dirty="0">
                <a:solidFill>
                  <a:srgbClr val="0000FF"/>
                </a:solidFill>
              </a:rPr>
            </a:br>
            <a:r>
              <a:rPr lang="fr-FR" altLang="fr-FR" dirty="0">
                <a:solidFill>
                  <a:srgbClr val="0000FF"/>
                </a:solidFill>
              </a:rPr>
              <a:t>un objectif vite « contrarié »</a:t>
            </a:r>
          </a:p>
        </p:txBody>
      </p:sp>
      <p:sp>
        <p:nvSpPr>
          <p:cNvPr id="31748" name="Rectangle 3">
            <a:extLst>
              <a:ext uri="{FF2B5EF4-FFF2-40B4-BE49-F238E27FC236}">
                <a16:creationId xmlns:a16="http://schemas.microsoft.com/office/drawing/2014/main" xmlns="" id="{C47C9221-B48B-4505-9E60-36E9795EBF5C}"/>
              </a:ext>
            </a:extLst>
          </p:cNvPr>
          <p:cNvSpPr>
            <a:spLocks noGrp="1" noChangeArrowheads="1"/>
          </p:cNvSpPr>
          <p:nvPr>
            <p:ph type="body" idx="1"/>
          </p:nvPr>
        </p:nvSpPr>
        <p:spPr>
          <a:xfrm>
            <a:off x="457200" y="1556792"/>
            <a:ext cx="8229600" cy="4968552"/>
          </a:xfrm>
        </p:spPr>
        <p:txBody>
          <a:bodyPr/>
          <a:lstStyle/>
          <a:p>
            <a:pPr eaLnBrk="1" hangingPunct="1">
              <a:lnSpc>
                <a:spcPct val="80000"/>
              </a:lnSpc>
            </a:pPr>
            <a:r>
              <a:rPr lang="fr-FR" altLang="fr-FR" sz="1800" dirty="0"/>
              <a:t>23/05/2016 Création d’</a:t>
            </a:r>
            <a:r>
              <a:rPr lang="fr-FR" altLang="fr-FR" sz="1800" dirty="0" err="1"/>
              <a:t>Hydreaulys</a:t>
            </a:r>
            <a:r>
              <a:rPr lang="fr-FR" altLang="fr-FR" sz="1800" dirty="0"/>
              <a:t>, syndicat d’assainissement issu de la fusion du SMAROV et du SIAVRM</a:t>
            </a:r>
          </a:p>
          <a:p>
            <a:pPr eaLnBrk="1" hangingPunct="1">
              <a:lnSpc>
                <a:spcPct val="80000"/>
              </a:lnSpc>
            </a:pPr>
            <a:r>
              <a:rPr lang="fr-FR" altLang="fr-FR" sz="1800" dirty="0"/>
              <a:t>16/12/2016 Modification des statuts du SMAERG qui perd une partie de son territoire</a:t>
            </a:r>
          </a:p>
          <a:p>
            <a:pPr eaLnBrk="1" hangingPunct="1">
              <a:lnSpc>
                <a:spcPct val="80000"/>
              </a:lnSpc>
            </a:pPr>
            <a:r>
              <a:rPr lang="fr-FR" altLang="fr-FR" sz="1800" dirty="0"/>
              <a:t>La CLE confie à 2 cabinets associés l’étude du transfert des compétences vers les EPCI qui ne travaillent que sur la gouvernance du dispositif </a:t>
            </a:r>
          </a:p>
          <a:p>
            <a:pPr marL="0" indent="0" eaLnBrk="1" hangingPunct="1">
              <a:lnSpc>
                <a:spcPct val="80000"/>
              </a:lnSpc>
              <a:buNone/>
            </a:pPr>
            <a:r>
              <a:rPr lang="fr-FR" altLang="fr-FR" sz="1800" dirty="0"/>
              <a:t>La position de la CAVGP dans leur rapport du 29/01/2018 : 1 Préserver l’opérationnalité des missions exercées ???, </a:t>
            </a:r>
            <a:r>
              <a:rPr lang="fr-FR" altLang="fr-FR" sz="1800" b="1" dirty="0"/>
              <a:t>2 « Préserver la continuité de gestion entre l’assainissement sur certains secteurs eu égard les interdépendances fortes entre risques d’inondation et gestion des eaux usées » </a:t>
            </a:r>
            <a:r>
              <a:rPr lang="fr-FR" altLang="fr-FR" sz="1800" dirty="0">
                <a:solidFill>
                  <a:srgbClr val="FF0000"/>
                </a:solidFill>
              </a:rPr>
              <a:t>?????</a:t>
            </a:r>
          </a:p>
          <a:p>
            <a:pPr marL="0" indent="0" eaLnBrk="1" hangingPunct="1">
              <a:lnSpc>
                <a:spcPct val="80000"/>
              </a:lnSpc>
              <a:buNone/>
            </a:pPr>
            <a:r>
              <a:rPr lang="fr-FR" altLang="fr-FR" sz="1800" dirty="0"/>
              <a:t>La CASQY souhaite une vision globale mais emboite le pas de VGP</a:t>
            </a:r>
          </a:p>
          <a:p>
            <a:pPr lvl="0" eaLnBrk="1" hangingPunct="1">
              <a:lnSpc>
                <a:spcPct val="80000"/>
              </a:lnSpc>
            </a:pPr>
            <a:r>
              <a:rPr lang="fr-FR" altLang="fr-FR" sz="1800" dirty="0">
                <a:solidFill>
                  <a:srgbClr val="000000"/>
                </a:solidFill>
              </a:rPr>
              <a:t>2019 : </a:t>
            </a:r>
            <a:r>
              <a:rPr lang="fr-FR" altLang="fr-FR" sz="1800" dirty="0" err="1">
                <a:solidFill>
                  <a:srgbClr val="000000"/>
                </a:solidFill>
              </a:rPr>
              <a:t>Hydreaulys</a:t>
            </a:r>
            <a:r>
              <a:rPr lang="fr-FR" altLang="fr-FR" sz="1800" dirty="0">
                <a:solidFill>
                  <a:srgbClr val="000000"/>
                </a:solidFill>
              </a:rPr>
              <a:t> fusionne avec le SMAERG pour s’adjuger une compétence « Rivière »</a:t>
            </a:r>
          </a:p>
          <a:p>
            <a:pPr lvl="0" eaLnBrk="1" hangingPunct="1">
              <a:lnSpc>
                <a:spcPct val="80000"/>
              </a:lnSpc>
            </a:pPr>
            <a:endParaRPr lang="fr-FR" altLang="fr-FR" sz="1200" dirty="0">
              <a:solidFill>
                <a:srgbClr val="000000"/>
              </a:solidFill>
            </a:endParaRPr>
          </a:p>
          <a:p>
            <a:pPr marL="0" lvl="0" indent="0" eaLnBrk="1" hangingPunct="1">
              <a:lnSpc>
                <a:spcPct val="80000"/>
              </a:lnSpc>
              <a:buNone/>
            </a:pPr>
            <a:r>
              <a:rPr lang="fr-FR" altLang="fr-FR" sz="1500" dirty="0">
                <a:solidFill>
                  <a:srgbClr val="00B050"/>
                </a:solidFill>
              </a:rPr>
              <a:t>L’action d’HYDREAULYS, qui amplifie l’absence, pourtant nécessaire de solidarité de bassin, constitue un réel empêchement à la GEMAPI.</a:t>
            </a:r>
          </a:p>
          <a:p>
            <a:pPr lvl="0" eaLnBrk="1" hangingPunct="1">
              <a:lnSpc>
                <a:spcPct val="80000"/>
              </a:lnSpc>
            </a:pPr>
            <a:r>
              <a:rPr lang="fr-FR" altLang="fr-FR" sz="1500" dirty="0">
                <a:solidFill>
                  <a:srgbClr val="00B050"/>
                </a:solidFill>
              </a:rPr>
              <a:t>L’association rivière/assainissement crée une vraie confusion des genres. Le débit des eaux usées du bassin représente, en moyenne journalière 1m3/s au rejet en Seine. La gestion du ruissellement urbain relève de l’assainissement non de la GEMAPI.</a:t>
            </a:r>
          </a:p>
          <a:p>
            <a:pPr lvl="0" eaLnBrk="1" hangingPunct="1">
              <a:lnSpc>
                <a:spcPct val="80000"/>
              </a:lnSpc>
            </a:pPr>
            <a:r>
              <a:rPr lang="fr-FR" altLang="fr-FR" sz="1500" dirty="0">
                <a:solidFill>
                  <a:srgbClr val="00B050"/>
                </a:solidFill>
              </a:rPr>
              <a:t>La vision globale et cohérente de lutte contre les inondations, absolument nécessaire sur notre bassin versant, est compromise.</a:t>
            </a:r>
          </a:p>
          <a:p>
            <a:pPr lvl="0" eaLnBrk="1" hangingPunct="1">
              <a:lnSpc>
                <a:spcPct val="80000"/>
              </a:lnSpc>
            </a:pPr>
            <a:endParaRPr lang="fr-FR" altLang="fr-FR" sz="2000" dirty="0">
              <a:solidFill>
                <a:srgbClr val="000000"/>
              </a:solidFill>
            </a:endParaRPr>
          </a:p>
          <a:p>
            <a:pPr marL="0" lvl="0" indent="0" eaLnBrk="1" hangingPunct="1">
              <a:lnSpc>
                <a:spcPct val="80000"/>
              </a:lnSpc>
              <a:buNone/>
            </a:pPr>
            <a:endParaRPr lang="fr-FR" altLang="fr-FR" sz="2000" dirty="0">
              <a:solidFill>
                <a:srgbClr val="000000"/>
              </a:solidFill>
            </a:endParaRPr>
          </a:p>
          <a:p>
            <a:pPr marL="0" indent="0" eaLnBrk="1" hangingPunct="1">
              <a:lnSpc>
                <a:spcPct val="80000"/>
              </a:lnSpc>
              <a:buNone/>
            </a:pPr>
            <a:endParaRPr lang="fr-FR" altLang="fr-FR" sz="2000" dirty="0"/>
          </a:p>
          <a:p>
            <a:pPr marL="0" indent="0" eaLnBrk="1" hangingPunct="1">
              <a:lnSpc>
                <a:spcPct val="80000"/>
              </a:lnSpc>
              <a:buNone/>
            </a:pPr>
            <a:endParaRPr lang="fr-FR" alt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a date 3">
            <a:extLst>
              <a:ext uri="{FF2B5EF4-FFF2-40B4-BE49-F238E27FC236}">
                <a16:creationId xmlns:a16="http://schemas.microsoft.com/office/drawing/2014/main" xmlns="" id="{841E36E7-896A-4083-BB0C-D9C6AB746F8B}"/>
              </a:ext>
            </a:extLst>
          </p:cNvPr>
          <p:cNvSpPr>
            <a:spLocks noGrp="1"/>
          </p:cNvSpPr>
          <p:nvPr>
            <p:ph type="dt" sz="quarter" idx="10"/>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r-FR" altLang="fr-FR" dirty="0"/>
          </a:p>
          <a:p>
            <a:endParaRPr lang="fr-FR" altLang="fr-FR" dirty="0"/>
          </a:p>
          <a:p>
            <a:r>
              <a:rPr lang="fr-FR" altLang="fr-FR" dirty="0"/>
              <a:t>Association des Riverains de la MAULDRE 7/10/2019</a:t>
            </a:r>
          </a:p>
        </p:txBody>
      </p:sp>
      <p:sp>
        <p:nvSpPr>
          <p:cNvPr id="32771" name="Rectangle 2">
            <a:extLst>
              <a:ext uri="{FF2B5EF4-FFF2-40B4-BE49-F238E27FC236}">
                <a16:creationId xmlns:a16="http://schemas.microsoft.com/office/drawing/2014/main" xmlns="" id="{F689E31E-BD80-46DF-A308-B1DFA7FFCA18}"/>
              </a:ext>
            </a:extLst>
          </p:cNvPr>
          <p:cNvSpPr>
            <a:spLocks noGrp="1" noChangeArrowheads="1"/>
          </p:cNvSpPr>
          <p:nvPr>
            <p:ph type="title"/>
          </p:nvPr>
        </p:nvSpPr>
        <p:spPr>
          <a:xfrm>
            <a:off x="0" y="0"/>
            <a:ext cx="8229600" cy="836613"/>
          </a:xfrm>
        </p:spPr>
        <p:txBody>
          <a:bodyPr/>
          <a:lstStyle/>
          <a:p>
            <a:pPr algn="l" eaLnBrk="1" hangingPunct="1"/>
            <a:r>
              <a:rPr lang="fr-FR" altLang="fr-FR" dirty="0">
                <a:solidFill>
                  <a:srgbClr val="0000FF"/>
                </a:solidFill>
              </a:rPr>
              <a:t>Nos actions – nos exigences</a:t>
            </a:r>
          </a:p>
        </p:txBody>
      </p:sp>
      <p:sp>
        <p:nvSpPr>
          <p:cNvPr id="32772" name="Rectangle 3">
            <a:extLst>
              <a:ext uri="{FF2B5EF4-FFF2-40B4-BE49-F238E27FC236}">
                <a16:creationId xmlns:a16="http://schemas.microsoft.com/office/drawing/2014/main" xmlns="" id="{79FC5132-F300-4E37-80EE-DA678B0F7EC1}"/>
              </a:ext>
            </a:extLst>
          </p:cNvPr>
          <p:cNvSpPr>
            <a:spLocks noGrp="1" noChangeArrowheads="1"/>
          </p:cNvSpPr>
          <p:nvPr>
            <p:ph type="body" idx="1"/>
          </p:nvPr>
        </p:nvSpPr>
        <p:spPr>
          <a:xfrm>
            <a:off x="457200" y="981074"/>
            <a:ext cx="8229600" cy="5544269"/>
          </a:xfrm>
        </p:spPr>
        <p:txBody>
          <a:bodyPr/>
          <a:lstStyle/>
          <a:p>
            <a:pPr marL="0" indent="0" eaLnBrk="1" hangingPunct="1">
              <a:lnSpc>
                <a:spcPct val="80000"/>
              </a:lnSpc>
              <a:buNone/>
            </a:pPr>
            <a:r>
              <a:rPr lang="fr-FR" altLang="fr-FR" sz="2000" dirty="0"/>
              <a:t>Saisir les pouvoirs publics pour ramener les acteurs du bassin à leurs obligations majeures</a:t>
            </a:r>
          </a:p>
          <a:p>
            <a:pPr marL="0" indent="0" eaLnBrk="1" hangingPunct="1">
              <a:lnSpc>
                <a:spcPct val="80000"/>
              </a:lnSpc>
              <a:buNone/>
            </a:pPr>
            <a:r>
              <a:rPr lang="fr-FR" altLang="fr-FR" sz="2000" dirty="0"/>
              <a:t>Maintenir une relation forte avec les collectivités locales riveraines (communes)</a:t>
            </a:r>
          </a:p>
          <a:p>
            <a:pPr marL="0" indent="0" eaLnBrk="1" hangingPunct="1">
              <a:lnSpc>
                <a:spcPct val="80000"/>
              </a:lnSpc>
              <a:buNone/>
            </a:pPr>
            <a:r>
              <a:rPr lang="fr-FR" altLang="fr-FR" sz="2000" dirty="0"/>
              <a:t>Participer activement aux travaux de définition et de hiérarchisation des actions de terrain</a:t>
            </a:r>
          </a:p>
          <a:p>
            <a:pPr marL="0" indent="0" eaLnBrk="1" hangingPunct="1">
              <a:lnSpc>
                <a:spcPct val="80000"/>
              </a:lnSpc>
              <a:buNone/>
            </a:pPr>
            <a:r>
              <a:rPr lang="fr-FR" altLang="fr-FR" sz="2000" dirty="0"/>
              <a:t>Être acteurs de notre devenir</a:t>
            </a:r>
          </a:p>
          <a:p>
            <a:pPr marL="0" indent="0" eaLnBrk="1" hangingPunct="1">
              <a:lnSpc>
                <a:spcPct val="80000"/>
              </a:lnSpc>
              <a:buNone/>
            </a:pPr>
            <a:endParaRPr lang="fr-FR" altLang="fr-FR" sz="2000" dirty="0"/>
          </a:p>
          <a:p>
            <a:pPr marL="0" indent="0" eaLnBrk="1" hangingPunct="1">
              <a:lnSpc>
                <a:spcPct val="80000"/>
              </a:lnSpc>
              <a:buNone/>
            </a:pPr>
            <a:r>
              <a:rPr lang="fr-FR" altLang="fr-FR" sz="1500" dirty="0">
                <a:solidFill>
                  <a:srgbClr val="00B050"/>
                </a:solidFill>
              </a:rPr>
              <a:t>Pour obtenir des résultats sur le terrain des inondations il est absolument nécessaire de hiérarchiser les actions, et non de procéder à des travaux épars, et rédiger un PAPI d’intention:</a:t>
            </a:r>
          </a:p>
          <a:p>
            <a:pPr marL="0" indent="0" eaLnBrk="1" hangingPunct="1">
              <a:lnSpc>
                <a:spcPct val="80000"/>
              </a:lnSpc>
              <a:buNone/>
            </a:pPr>
            <a:r>
              <a:rPr lang="fr-FR" altLang="fr-FR" sz="1500" dirty="0">
                <a:solidFill>
                  <a:srgbClr val="00B050"/>
                </a:solidFill>
              </a:rPr>
              <a:t>1 – Connaître la relation pluie/débit sur chaque sous bassin. Cela nécessite :</a:t>
            </a:r>
          </a:p>
          <a:p>
            <a:pPr marL="0" indent="0" eaLnBrk="1" hangingPunct="1">
              <a:lnSpc>
                <a:spcPct val="80000"/>
              </a:lnSpc>
              <a:buNone/>
            </a:pPr>
            <a:r>
              <a:rPr lang="fr-FR" altLang="fr-FR" sz="1500" dirty="0">
                <a:solidFill>
                  <a:srgbClr val="00B050"/>
                </a:solidFill>
              </a:rPr>
              <a:t>      - la mise en place de nouvelles stations de mesure du débit</a:t>
            </a:r>
          </a:p>
          <a:p>
            <a:pPr marL="0" indent="0" eaLnBrk="1" hangingPunct="1">
              <a:lnSpc>
                <a:spcPct val="80000"/>
              </a:lnSpc>
              <a:buNone/>
            </a:pPr>
            <a:r>
              <a:rPr lang="fr-FR" altLang="fr-FR" sz="1500" dirty="0">
                <a:solidFill>
                  <a:srgbClr val="00B050"/>
                </a:solidFill>
              </a:rPr>
              <a:t>      - la mise en place d’une couverture radar de prévision des pluies sur le bassin versant</a:t>
            </a:r>
          </a:p>
          <a:p>
            <a:pPr marL="0" indent="0" eaLnBrk="1" hangingPunct="1">
              <a:lnSpc>
                <a:spcPct val="80000"/>
              </a:lnSpc>
              <a:buNone/>
            </a:pPr>
            <a:r>
              <a:rPr lang="fr-FR" altLang="fr-FR" sz="1500" dirty="0">
                <a:solidFill>
                  <a:srgbClr val="00B050"/>
                </a:solidFill>
              </a:rPr>
              <a:t>      - la modélisation du réseau hydrographique : achever le travaux du CEREMA</a:t>
            </a:r>
          </a:p>
          <a:p>
            <a:pPr marL="0" indent="0" eaLnBrk="1" hangingPunct="1">
              <a:lnSpc>
                <a:spcPct val="80000"/>
              </a:lnSpc>
              <a:buNone/>
            </a:pPr>
            <a:r>
              <a:rPr lang="fr-FR" altLang="fr-FR" sz="1500" dirty="0">
                <a:solidFill>
                  <a:srgbClr val="00B050"/>
                </a:solidFill>
              </a:rPr>
              <a:t>      - recenser, par sous-bassin, les savoirs de terrain ( COBAHMA, Riverains)</a:t>
            </a:r>
          </a:p>
          <a:p>
            <a:pPr marL="0" indent="0" eaLnBrk="1" hangingPunct="1">
              <a:lnSpc>
                <a:spcPct val="80000"/>
              </a:lnSpc>
              <a:buNone/>
            </a:pPr>
            <a:r>
              <a:rPr lang="fr-FR" altLang="fr-FR" sz="1500" dirty="0">
                <a:solidFill>
                  <a:srgbClr val="00B050"/>
                </a:solidFill>
              </a:rPr>
              <a:t>2 – A partir de ces résultats et/ou sur la base des savoirs existants</a:t>
            </a:r>
          </a:p>
          <a:p>
            <a:pPr marL="0" indent="0" eaLnBrk="1" hangingPunct="1">
              <a:lnSpc>
                <a:spcPct val="80000"/>
              </a:lnSpc>
              <a:buNone/>
            </a:pPr>
            <a:r>
              <a:rPr lang="fr-FR" altLang="fr-FR" sz="1500" dirty="0">
                <a:solidFill>
                  <a:srgbClr val="00B050"/>
                </a:solidFill>
              </a:rPr>
              <a:t>      - Mettre en place un dispositif d’alerte pertinent et adapté au bassin versant</a:t>
            </a:r>
          </a:p>
          <a:p>
            <a:pPr marL="0" indent="0" eaLnBrk="1" hangingPunct="1">
              <a:lnSpc>
                <a:spcPct val="80000"/>
              </a:lnSpc>
              <a:buNone/>
            </a:pPr>
            <a:r>
              <a:rPr lang="fr-FR" altLang="fr-FR" sz="1500" dirty="0">
                <a:solidFill>
                  <a:srgbClr val="00B050"/>
                </a:solidFill>
              </a:rPr>
              <a:t>      - Visualiser les points « noirs » et compléter par un examen et une analyse de terrain</a:t>
            </a:r>
          </a:p>
          <a:p>
            <a:pPr marL="0" indent="0" eaLnBrk="1" hangingPunct="1">
              <a:lnSpc>
                <a:spcPct val="80000"/>
              </a:lnSpc>
              <a:buNone/>
            </a:pPr>
            <a:r>
              <a:rPr lang="fr-FR" altLang="fr-FR" sz="1500" dirty="0">
                <a:solidFill>
                  <a:srgbClr val="00B050"/>
                </a:solidFill>
              </a:rPr>
              <a:t>      - Définir les urgences en fonction de l’importance des risques et la nature des travaux</a:t>
            </a:r>
          </a:p>
          <a:p>
            <a:pPr marL="0" indent="0" eaLnBrk="1" hangingPunct="1">
              <a:lnSpc>
                <a:spcPct val="80000"/>
              </a:lnSpc>
              <a:buNone/>
            </a:pPr>
            <a:r>
              <a:rPr lang="fr-FR" altLang="fr-FR" sz="1500" dirty="0">
                <a:solidFill>
                  <a:srgbClr val="00B050"/>
                </a:solidFill>
              </a:rPr>
              <a:t>      - Comprendre et quantifier le rôle effectif des zones humides existantes et mettre en place         les actions de protection ou réhabilitation</a:t>
            </a:r>
          </a:p>
          <a:p>
            <a:pPr marL="0" indent="0" eaLnBrk="1" hangingPunct="1">
              <a:lnSpc>
                <a:spcPct val="80000"/>
              </a:lnSpc>
              <a:buNone/>
            </a:pPr>
            <a:r>
              <a:rPr lang="fr-FR" altLang="fr-FR" sz="1500" dirty="0">
                <a:solidFill>
                  <a:srgbClr val="00B050"/>
                </a:solidFill>
              </a:rPr>
              <a:t>3 – Etablir une relation constructive avec les représentants du monde agricole du bassin</a:t>
            </a:r>
          </a:p>
          <a:p>
            <a:pPr marL="0" indent="0" eaLnBrk="1" hangingPunct="1">
              <a:lnSpc>
                <a:spcPct val="80000"/>
              </a:lnSpc>
              <a:buNone/>
            </a:pPr>
            <a:endParaRPr lang="fr-FR" altLang="fr-FR" sz="1500" dirty="0"/>
          </a:p>
          <a:p>
            <a:pPr marL="0" indent="0" eaLnBrk="1" hangingPunct="1">
              <a:lnSpc>
                <a:spcPct val="80000"/>
              </a:lnSpc>
              <a:buNone/>
            </a:pPr>
            <a:endParaRPr lang="fr-FR" altLang="fr-FR" sz="2000" dirty="0"/>
          </a:p>
          <a:p>
            <a:pPr marL="0" indent="0" eaLnBrk="1" hangingPunct="1">
              <a:lnSpc>
                <a:spcPct val="80000"/>
              </a:lnSpc>
              <a:buNone/>
            </a:pPr>
            <a:endParaRPr lang="fr-FR" alt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5BBDDDE-154B-4970-BED7-D3C7EE728B67}"/>
              </a:ext>
            </a:extLst>
          </p:cNvPr>
          <p:cNvSpPr>
            <a:spLocks noGrp="1"/>
          </p:cNvSpPr>
          <p:nvPr>
            <p:ph idx="1"/>
          </p:nvPr>
        </p:nvSpPr>
        <p:spPr>
          <a:xfrm>
            <a:off x="457200" y="1124744"/>
            <a:ext cx="8229600" cy="5120481"/>
          </a:xfrm>
        </p:spPr>
        <p:txBody>
          <a:bodyPr/>
          <a:lstStyle/>
          <a:p>
            <a:pPr marL="0" indent="0">
              <a:buNone/>
            </a:pPr>
            <a:r>
              <a:rPr lang="fr-FR" sz="2400" dirty="0">
                <a:solidFill>
                  <a:srgbClr val="00B050"/>
                </a:solidFill>
              </a:rPr>
              <a:t>Action en cours et situation </a:t>
            </a:r>
            <a:r>
              <a:rPr lang="fr-FR" sz="2800" dirty="0"/>
              <a:t>: </a:t>
            </a:r>
          </a:p>
          <a:p>
            <a:pPr marL="0" indent="0">
              <a:buNone/>
            </a:pPr>
            <a:r>
              <a:rPr lang="fr-FR" sz="1800" dirty="0">
                <a:solidFill>
                  <a:srgbClr val="00B050"/>
                </a:solidFill>
              </a:rPr>
              <a:t>L’association des Riverains a envoyé aux préfets de la région Ile De France et des Yvelines avec copie aux présidents des Intercos, de la CLE, de l’EPTB Mauldre, un courrier mettant en avant le manque inadmissible de solidarité amont/aval, les responsabilités liées au retard de 3 ans à la mise en place d’une structure adaptée pour laquelle il est demandé l’intervention des préfets.</a:t>
            </a:r>
          </a:p>
          <a:p>
            <a:pPr marL="0" indent="0">
              <a:buNone/>
            </a:pPr>
            <a:endParaRPr lang="fr-FR" sz="1800" dirty="0">
              <a:solidFill>
                <a:srgbClr val="00B050"/>
              </a:solidFill>
            </a:endParaRPr>
          </a:p>
          <a:p>
            <a:pPr marL="0" indent="0">
              <a:buNone/>
            </a:pPr>
            <a:r>
              <a:rPr lang="fr-FR" sz="1800" dirty="0">
                <a:solidFill>
                  <a:srgbClr val="00B050"/>
                </a:solidFill>
              </a:rPr>
              <a:t>Au cours de son intervention, Laurent RICHARD, qui  s’est beaucoup investi pour rechercher une solution solidaire, a notamment précisé qu’une perspective d’accord était en train de se finaliser avec les différents acteurs.</a:t>
            </a:r>
          </a:p>
          <a:p>
            <a:pPr marL="0" indent="0">
              <a:buNone/>
            </a:pPr>
            <a:endParaRPr lang="fr-FR" sz="1800" dirty="0">
              <a:solidFill>
                <a:srgbClr val="00B050"/>
              </a:solidFill>
            </a:endParaRPr>
          </a:p>
          <a:p>
            <a:pPr marL="0" indent="0">
              <a:buNone/>
            </a:pPr>
            <a:r>
              <a:rPr lang="fr-FR" sz="1800" dirty="0">
                <a:solidFill>
                  <a:srgbClr val="00B050"/>
                </a:solidFill>
              </a:rPr>
              <a:t>Nous restons attentifs à l’évolution et sommes à la disposition des préfets pour participer aux débats.</a:t>
            </a:r>
          </a:p>
        </p:txBody>
      </p:sp>
      <p:sp>
        <p:nvSpPr>
          <p:cNvPr id="4" name="Espace réservé de la date 3">
            <a:extLst>
              <a:ext uri="{FF2B5EF4-FFF2-40B4-BE49-F238E27FC236}">
                <a16:creationId xmlns:a16="http://schemas.microsoft.com/office/drawing/2014/main" xmlns="" id="{3C166A49-8350-4F17-AB72-06F0B6DC5F9B}"/>
              </a:ext>
            </a:extLst>
          </p:cNvPr>
          <p:cNvSpPr>
            <a:spLocks noGrp="1"/>
          </p:cNvSpPr>
          <p:nvPr>
            <p:ph type="dt" sz="half" idx="10"/>
          </p:nvPr>
        </p:nvSpPr>
        <p:spPr/>
        <p:txBody>
          <a:bodyPr/>
          <a:lstStyle/>
          <a:p>
            <a:pPr>
              <a:defRPr/>
            </a:pPr>
            <a:endParaRPr lang="fr-FR" altLang="fr-FR" dirty="0"/>
          </a:p>
          <a:p>
            <a:pPr>
              <a:defRPr/>
            </a:pPr>
            <a:endParaRPr lang="fr-FR" altLang="fr-FR" dirty="0"/>
          </a:p>
          <a:p>
            <a:pPr>
              <a:defRPr/>
            </a:pPr>
            <a:r>
              <a:rPr lang="fr-FR" altLang="fr-FR" dirty="0"/>
              <a:t>Association des Riverains de la MAULDRE 7/10/2019</a:t>
            </a:r>
          </a:p>
          <a:p>
            <a:pPr>
              <a:defRPr/>
            </a:pPr>
            <a:endParaRPr lang="fr-FR" altLang="fr-FR" dirty="0"/>
          </a:p>
        </p:txBody>
      </p:sp>
      <p:sp>
        <p:nvSpPr>
          <p:cNvPr id="5" name="Rectangle 2">
            <a:extLst>
              <a:ext uri="{FF2B5EF4-FFF2-40B4-BE49-F238E27FC236}">
                <a16:creationId xmlns:a16="http://schemas.microsoft.com/office/drawing/2014/main" xmlns="" id="{2B921204-7364-4520-BB00-A19B5A6AE9A9}"/>
              </a:ext>
            </a:extLst>
          </p:cNvPr>
          <p:cNvSpPr txBox="1">
            <a:spLocks noChangeArrowheads="1"/>
          </p:cNvSpPr>
          <p:nvPr/>
        </p:nvSpPr>
        <p:spPr bwMode="auto">
          <a:xfrm>
            <a:off x="0" y="0"/>
            <a:ext cx="8229600" cy="836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r>
              <a:rPr lang="fr-FR" altLang="fr-FR" dirty="0">
                <a:solidFill>
                  <a:srgbClr val="00B050"/>
                </a:solidFill>
              </a:rPr>
              <a:t>Situation présente</a:t>
            </a:r>
          </a:p>
        </p:txBody>
      </p:sp>
    </p:spTree>
    <p:extLst>
      <p:ext uri="{BB962C8B-B14F-4D97-AF65-F5344CB8AC3E}">
        <p14:creationId xmlns:p14="http://schemas.microsoft.com/office/powerpoint/2010/main" xmlns="" val="1829237235"/>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13586</TotalTime>
  <Words>768</Words>
  <Application>Microsoft Office PowerPoint</Application>
  <PresentationFormat>Affichage à l'écran (4:3)</PresentationFormat>
  <Paragraphs>109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Modèle par défaut</vt:lpstr>
      <vt:lpstr> La GEMAPI 3 ans après</vt:lpstr>
      <vt:lpstr>Rappel : la GEMAPI</vt:lpstr>
      <vt:lpstr>Diapositive 3</vt:lpstr>
      <vt:lpstr>Diapositive 4</vt:lpstr>
      <vt:lpstr>Diapositive 5</vt:lpstr>
      <vt:lpstr>L’EPAGE pour la Mauldre : un objectif vite « contrarié »</vt:lpstr>
      <vt:lpstr>Nos actions – nos exigences</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Riverains de la Mauldre</dc:title>
  <dc:creator>Albert MALFAIT</dc:creator>
  <cp:lastModifiedBy>Utilisateur</cp:lastModifiedBy>
  <cp:revision>69</cp:revision>
  <cp:lastPrinted>2019-10-07T08:55:19Z</cp:lastPrinted>
  <dcterms:created xsi:type="dcterms:W3CDTF">2017-03-17T10:19:34Z</dcterms:created>
  <dcterms:modified xsi:type="dcterms:W3CDTF">2019-10-19T09:56:21Z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442540</vt:lpwstr>
  </property>
  <property fmtid="{D5CDD505-2E9C-101B-9397-08002B2CF9AE}" name="NXPowerLiteSettings" pid="3">
    <vt:lpwstr>C7000400038000</vt:lpwstr>
  </property>
  <property fmtid="{D5CDD505-2E9C-101B-9397-08002B2CF9AE}" name="NXPowerLiteVersion" pid="4">
    <vt:lpwstr>S8.2.3</vt:lpwstr>
  </property>
</Properties>
</file>