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4" r:id="rId2"/>
    <p:sldId id="265" r:id="rId3"/>
    <p:sldId id="258" r:id="rId4"/>
  </p:sldIdLst>
  <p:sldSz cx="7200900" cy="10440988"/>
  <p:notesSz cx="6858000" cy="9144000"/>
  <p:defaultTextStyle>
    <a:defPPr>
      <a:defRPr lang="fr-FR"/>
    </a:defPPr>
    <a:lvl1pPr marL="0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4017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08035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12052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16069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20086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24104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28121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32138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57" autoAdjust="0"/>
    <p:restoredTop sz="94660"/>
  </p:normalViewPr>
  <p:slideViewPr>
    <p:cSldViewPr>
      <p:cViewPr>
        <p:scale>
          <a:sx n="100" d="100"/>
          <a:sy n="100" d="100"/>
        </p:scale>
        <p:origin x="-966" y="1812"/>
      </p:cViewPr>
      <p:guideLst>
        <p:guide orient="horz" pos="3289"/>
        <p:guide pos="22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0C600B-92AD-47DF-8C1F-8CD0DEE6F2B1}" type="datetimeFigureOut">
              <a:rPr lang="fr-FR" smtClean="0"/>
              <a:pPr/>
              <a:t>03/04/2017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46313" y="685800"/>
            <a:ext cx="23653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D0423E-06BE-4A4E-84F4-0D1DCE06454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0423E-06BE-4A4E-84F4-0D1DCE064549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40068" y="3243476"/>
            <a:ext cx="6120765" cy="223804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80135" y="5916560"/>
            <a:ext cx="5040630" cy="26682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4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8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2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60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20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4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8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2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6466-C4B0-48CB-8C71-1022121A9787}" type="datetimeFigureOut">
              <a:rPr lang="fr-FR" smtClean="0"/>
              <a:pPr/>
              <a:t>03/04/2017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36C12-8ED4-4BF0-9A0E-783FE475AE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6466-C4B0-48CB-8C71-1022121A9787}" type="datetimeFigureOut">
              <a:rPr lang="fr-FR" smtClean="0"/>
              <a:pPr/>
              <a:t>03/04/2017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36C12-8ED4-4BF0-9A0E-783FE475AE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915489" y="558304"/>
            <a:ext cx="1215152" cy="11876624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70034" y="558304"/>
            <a:ext cx="3525441" cy="11876624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6466-C4B0-48CB-8C71-1022121A9787}" type="datetimeFigureOut">
              <a:rPr lang="fr-FR" smtClean="0"/>
              <a:pPr/>
              <a:t>03/04/2017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36C12-8ED4-4BF0-9A0E-783FE475AE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6466-C4B0-48CB-8C71-1022121A9787}" type="datetimeFigureOut">
              <a:rPr lang="fr-FR" smtClean="0"/>
              <a:pPr/>
              <a:t>03/04/2017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36C12-8ED4-4BF0-9A0E-783FE475AE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68822" y="6709302"/>
            <a:ext cx="6120765" cy="2073696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68822" y="4425338"/>
            <a:ext cx="6120765" cy="2283965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401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803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205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606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2008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410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812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213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6466-C4B0-48CB-8C71-1022121A9787}" type="datetimeFigureOut">
              <a:rPr lang="fr-FR" smtClean="0"/>
              <a:pPr/>
              <a:t>03/04/2017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36C12-8ED4-4BF0-9A0E-783FE475AE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70034" y="3248308"/>
            <a:ext cx="2370296" cy="9186620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760346" y="3248308"/>
            <a:ext cx="2370296" cy="9186620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6466-C4B0-48CB-8C71-1022121A9787}" type="datetimeFigureOut">
              <a:rPr lang="fr-FR" smtClean="0"/>
              <a:pPr/>
              <a:t>03/04/2017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36C12-8ED4-4BF0-9A0E-783FE475AE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0045" y="418123"/>
            <a:ext cx="6480810" cy="1740165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60046" y="2337138"/>
            <a:ext cx="3181648" cy="974008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4017" indent="0">
              <a:buNone/>
              <a:defRPr sz="2200" b="1"/>
            </a:lvl2pPr>
            <a:lvl3pPr marL="1008035" indent="0">
              <a:buNone/>
              <a:defRPr sz="2000" b="1"/>
            </a:lvl3pPr>
            <a:lvl4pPr marL="1512052" indent="0">
              <a:buNone/>
              <a:defRPr sz="1800" b="1"/>
            </a:lvl4pPr>
            <a:lvl5pPr marL="2016069" indent="0">
              <a:buNone/>
              <a:defRPr sz="1800" b="1"/>
            </a:lvl5pPr>
            <a:lvl6pPr marL="2520086" indent="0">
              <a:buNone/>
              <a:defRPr sz="1800" b="1"/>
            </a:lvl6pPr>
            <a:lvl7pPr marL="3024104" indent="0">
              <a:buNone/>
              <a:defRPr sz="1800" b="1"/>
            </a:lvl7pPr>
            <a:lvl8pPr marL="3528121" indent="0">
              <a:buNone/>
              <a:defRPr sz="1800" b="1"/>
            </a:lvl8pPr>
            <a:lvl9pPr marL="4032138" indent="0">
              <a:buNone/>
              <a:defRPr sz="18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60046" y="3311146"/>
            <a:ext cx="3181648" cy="601565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657958" y="2337138"/>
            <a:ext cx="3182898" cy="974008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4017" indent="0">
              <a:buNone/>
              <a:defRPr sz="2200" b="1"/>
            </a:lvl2pPr>
            <a:lvl3pPr marL="1008035" indent="0">
              <a:buNone/>
              <a:defRPr sz="2000" b="1"/>
            </a:lvl3pPr>
            <a:lvl4pPr marL="1512052" indent="0">
              <a:buNone/>
              <a:defRPr sz="1800" b="1"/>
            </a:lvl4pPr>
            <a:lvl5pPr marL="2016069" indent="0">
              <a:buNone/>
              <a:defRPr sz="1800" b="1"/>
            </a:lvl5pPr>
            <a:lvl6pPr marL="2520086" indent="0">
              <a:buNone/>
              <a:defRPr sz="1800" b="1"/>
            </a:lvl6pPr>
            <a:lvl7pPr marL="3024104" indent="0">
              <a:buNone/>
              <a:defRPr sz="1800" b="1"/>
            </a:lvl7pPr>
            <a:lvl8pPr marL="3528121" indent="0">
              <a:buNone/>
              <a:defRPr sz="1800" b="1"/>
            </a:lvl8pPr>
            <a:lvl9pPr marL="4032138" indent="0">
              <a:buNone/>
              <a:defRPr sz="18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657958" y="3311146"/>
            <a:ext cx="3182898" cy="601565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6466-C4B0-48CB-8C71-1022121A9787}" type="datetimeFigureOut">
              <a:rPr lang="fr-FR" smtClean="0"/>
              <a:pPr/>
              <a:t>03/04/2017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36C12-8ED4-4BF0-9A0E-783FE475AE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6466-C4B0-48CB-8C71-1022121A9787}" type="datetimeFigureOut">
              <a:rPr lang="fr-FR" smtClean="0"/>
              <a:pPr/>
              <a:t>03/04/2017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36C12-8ED4-4BF0-9A0E-783FE475AE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6466-C4B0-48CB-8C71-1022121A9787}" type="datetimeFigureOut">
              <a:rPr lang="fr-FR" smtClean="0"/>
              <a:pPr/>
              <a:t>03/04/2017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36C12-8ED4-4BF0-9A0E-783FE475AE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0045" y="415707"/>
            <a:ext cx="2369047" cy="1769167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15352" y="415707"/>
            <a:ext cx="4025504" cy="8911094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60045" y="2184874"/>
            <a:ext cx="2369047" cy="7141927"/>
          </a:xfrm>
        </p:spPr>
        <p:txBody>
          <a:bodyPr/>
          <a:lstStyle>
            <a:lvl1pPr marL="0" indent="0">
              <a:buNone/>
              <a:defRPr sz="1500"/>
            </a:lvl1pPr>
            <a:lvl2pPr marL="504017" indent="0">
              <a:buNone/>
              <a:defRPr sz="1300"/>
            </a:lvl2pPr>
            <a:lvl3pPr marL="1008035" indent="0">
              <a:buNone/>
              <a:defRPr sz="1100"/>
            </a:lvl3pPr>
            <a:lvl4pPr marL="1512052" indent="0">
              <a:buNone/>
              <a:defRPr sz="1000"/>
            </a:lvl4pPr>
            <a:lvl5pPr marL="2016069" indent="0">
              <a:buNone/>
              <a:defRPr sz="1000"/>
            </a:lvl5pPr>
            <a:lvl6pPr marL="2520086" indent="0">
              <a:buNone/>
              <a:defRPr sz="1000"/>
            </a:lvl6pPr>
            <a:lvl7pPr marL="3024104" indent="0">
              <a:buNone/>
              <a:defRPr sz="1000"/>
            </a:lvl7pPr>
            <a:lvl8pPr marL="3528121" indent="0">
              <a:buNone/>
              <a:defRPr sz="1000"/>
            </a:lvl8pPr>
            <a:lvl9pPr marL="4032138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6466-C4B0-48CB-8C71-1022121A9787}" type="datetimeFigureOut">
              <a:rPr lang="fr-FR" smtClean="0"/>
              <a:pPr/>
              <a:t>03/04/2017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36C12-8ED4-4BF0-9A0E-783FE475AE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11427" y="7308692"/>
            <a:ext cx="4320540" cy="86283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11427" y="932921"/>
            <a:ext cx="4320540" cy="6264593"/>
          </a:xfrm>
        </p:spPr>
        <p:txBody>
          <a:bodyPr/>
          <a:lstStyle>
            <a:lvl1pPr marL="0" indent="0">
              <a:buNone/>
              <a:defRPr sz="3500"/>
            </a:lvl1pPr>
            <a:lvl2pPr marL="504017" indent="0">
              <a:buNone/>
              <a:defRPr sz="3100"/>
            </a:lvl2pPr>
            <a:lvl3pPr marL="1008035" indent="0">
              <a:buNone/>
              <a:defRPr sz="2600"/>
            </a:lvl3pPr>
            <a:lvl4pPr marL="1512052" indent="0">
              <a:buNone/>
              <a:defRPr sz="2200"/>
            </a:lvl4pPr>
            <a:lvl5pPr marL="2016069" indent="0">
              <a:buNone/>
              <a:defRPr sz="2200"/>
            </a:lvl5pPr>
            <a:lvl6pPr marL="2520086" indent="0">
              <a:buNone/>
              <a:defRPr sz="2200"/>
            </a:lvl6pPr>
            <a:lvl7pPr marL="3024104" indent="0">
              <a:buNone/>
              <a:defRPr sz="2200"/>
            </a:lvl7pPr>
            <a:lvl8pPr marL="3528121" indent="0">
              <a:buNone/>
              <a:defRPr sz="2200"/>
            </a:lvl8pPr>
            <a:lvl9pPr marL="4032138" indent="0">
              <a:buNone/>
              <a:defRPr sz="22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11427" y="8171525"/>
            <a:ext cx="4320540" cy="1225365"/>
          </a:xfrm>
        </p:spPr>
        <p:txBody>
          <a:bodyPr/>
          <a:lstStyle>
            <a:lvl1pPr marL="0" indent="0">
              <a:buNone/>
              <a:defRPr sz="1500"/>
            </a:lvl1pPr>
            <a:lvl2pPr marL="504017" indent="0">
              <a:buNone/>
              <a:defRPr sz="1300"/>
            </a:lvl2pPr>
            <a:lvl3pPr marL="1008035" indent="0">
              <a:buNone/>
              <a:defRPr sz="1100"/>
            </a:lvl3pPr>
            <a:lvl4pPr marL="1512052" indent="0">
              <a:buNone/>
              <a:defRPr sz="1000"/>
            </a:lvl4pPr>
            <a:lvl5pPr marL="2016069" indent="0">
              <a:buNone/>
              <a:defRPr sz="1000"/>
            </a:lvl5pPr>
            <a:lvl6pPr marL="2520086" indent="0">
              <a:buNone/>
              <a:defRPr sz="1000"/>
            </a:lvl6pPr>
            <a:lvl7pPr marL="3024104" indent="0">
              <a:buNone/>
              <a:defRPr sz="1000"/>
            </a:lvl7pPr>
            <a:lvl8pPr marL="3528121" indent="0">
              <a:buNone/>
              <a:defRPr sz="1000"/>
            </a:lvl8pPr>
            <a:lvl9pPr marL="4032138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6466-C4B0-48CB-8C71-1022121A9787}" type="datetimeFigureOut">
              <a:rPr lang="fr-FR" smtClean="0"/>
              <a:pPr/>
              <a:t>03/04/2017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36C12-8ED4-4BF0-9A0E-783FE475AE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60045" y="418123"/>
            <a:ext cx="6480810" cy="1740165"/>
          </a:xfrm>
          <a:prstGeom prst="rect">
            <a:avLst/>
          </a:prstGeom>
        </p:spPr>
        <p:txBody>
          <a:bodyPr vert="horz" lIns="100803" tIns="50402" rIns="100803" bIns="50402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60045" y="2436232"/>
            <a:ext cx="6480810" cy="6890569"/>
          </a:xfrm>
          <a:prstGeom prst="rect">
            <a:avLst/>
          </a:prstGeom>
        </p:spPr>
        <p:txBody>
          <a:bodyPr vert="horz" lIns="100803" tIns="50402" rIns="100803" bIns="50402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60045" y="9677250"/>
            <a:ext cx="1680210" cy="555886"/>
          </a:xfrm>
          <a:prstGeom prst="rect">
            <a:avLst/>
          </a:prstGeom>
        </p:spPr>
        <p:txBody>
          <a:bodyPr vert="horz" lIns="100803" tIns="50402" rIns="100803" bIns="50402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06466-C4B0-48CB-8C71-1022121A9787}" type="datetimeFigureOut">
              <a:rPr lang="fr-FR" smtClean="0"/>
              <a:pPr/>
              <a:t>03/04/2017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460308" y="9677250"/>
            <a:ext cx="2280285" cy="555886"/>
          </a:xfrm>
          <a:prstGeom prst="rect">
            <a:avLst/>
          </a:prstGeom>
        </p:spPr>
        <p:txBody>
          <a:bodyPr vert="horz" lIns="100803" tIns="50402" rIns="100803" bIns="50402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160645" y="9677250"/>
            <a:ext cx="1680210" cy="555886"/>
          </a:xfrm>
          <a:prstGeom prst="rect">
            <a:avLst/>
          </a:prstGeom>
        </p:spPr>
        <p:txBody>
          <a:bodyPr vert="horz" lIns="100803" tIns="50402" rIns="100803" bIns="5040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36C12-8ED4-4BF0-9A0E-783FE475AE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08035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8013" indent="-378013" algn="l" defTabSz="1008035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9028" indent="-315011" algn="l" defTabSz="1008035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60043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060" indent="-252009" algn="l" defTabSz="1008035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8078" indent="-252009" algn="l" defTabSz="1008035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2095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6112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80130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4147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17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8035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2052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6069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20086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4104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8121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2138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04106" y="0"/>
            <a:ext cx="66967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rgbClr val="00B0F0"/>
                </a:solidFill>
              </a:rPr>
              <a:t>Evolution des transports</a:t>
            </a:r>
            <a:endParaRPr lang="fr-FR" sz="3200" b="1" dirty="0">
              <a:solidFill>
                <a:srgbClr val="00B0F0"/>
              </a:solidFill>
            </a:endParaRPr>
          </a:p>
        </p:txBody>
      </p:sp>
      <p:grpSp>
        <p:nvGrpSpPr>
          <p:cNvPr id="3" name="Groupe 33"/>
          <p:cNvGrpSpPr/>
          <p:nvPr/>
        </p:nvGrpSpPr>
        <p:grpSpPr>
          <a:xfrm>
            <a:off x="144066" y="1044030"/>
            <a:ext cx="6696744" cy="432048"/>
            <a:chOff x="216074" y="1476078"/>
            <a:chExt cx="6696744" cy="432048"/>
          </a:xfrm>
        </p:grpSpPr>
        <p:sp>
          <p:nvSpPr>
            <p:cNvPr id="4" name="Ellipse 3"/>
            <p:cNvSpPr/>
            <p:nvPr/>
          </p:nvSpPr>
          <p:spPr>
            <a:xfrm>
              <a:off x="216074" y="1476078"/>
              <a:ext cx="432048" cy="432048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b="1" dirty="0" smtClean="0"/>
                <a:t>3</a:t>
              </a:r>
              <a:endParaRPr lang="fr-FR" b="1" dirty="0"/>
            </a:p>
          </p:txBody>
        </p:sp>
        <p:sp>
          <p:nvSpPr>
            <p:cNvPr id="5" name="ZoneTexte 4"/>
            <p:cNvSpPr txBox="1"/>
            <p:nvPr/>
          </p:nvSpPr>
          <p:spPr>
            <a:xfrm>
              <a:off x="648122" y="1476078"/>
              <a:ext cx="62646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 smtClean="0">
                  <a:solidFill>
                    <a:srgbClr val="00B0F0"/>
                  </a:solidFill>
                </a:rPr>
                <a:t>Au Moyen-âge</a:t>
              </a:r>
              <a:endParaRPr lang="fr-FR" b="1" dirty="0">
                <a:solidFill>
                  <a:srgbClr val="00B0F0"/>
                </a:solidFill>
              </a:endParaRPr>
            </a:p>
          </p:txBody>
        </p:sp>
      </p:grpSp>
      <p:grpSp>
        <p:nvGrpSpPr>
          <p:cNvPr id="6" name="Groupe 5"/>
          <p:cNvGrpSpPr/>
          <p:nvPr/>
        </p:nvGrpSpPr>
        <p:grpSpPr>
          <a:xfrm>
            <a:off x="360090" y="2988246"/>
            <a:ext cx="6120680" cy="616134"/>
            <a:chOff x="576122" y="5364510"/>
            <a:chExt cx="6120680" cy="616134"/>
          </a:xfrm>
        </p:grpSpPr>
        <p:sp>
          <p:nvSpPr>
            <p:cNvPr id="7" name="Ellipse 6"/>
            <p:cNvSpPr/>
            <p:nvPr/>
          </p:nvSpPr>
          <p:spPr>
            <a:xfrm>
              <a:off x="576122" y="5487048"/>
              <a:ext cx="72000" cy="7200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720130" y="5364510"/>
              <a:ext cx="529587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 smtClean="0"/>
                <a:t>De nouvelles inventions facilitent-elles les transports au Moyen-âge?</a:t>
              </a:r>
              <a:endParaRPr lang="fr-FR" sz="1400" b="1" dirty="0"/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792138" y="5580534"/>
              <a:ext cx="59046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 smtClean="0">
                  <a:sym typeface="Wingdings"/>
                </a:rPr>
                <a:t>  VRAI		   FAUX </a:t>
              </a:r>
              <a:r>
                <a:rPr lang="fr-FR" dirty="0" smtClean="0">
                  <a:solidFill>
                    <a:srgbClr val="00B0F0"/>
                  </a:solidFill>
                  <a:sym typeface="Wingdings"/>
                </a:rPr>
                <a:t>	</a:t>
              </a:r>
              <a:endParaRPr lang="fr-FR" dirty="0" smtClean="0">
                <a:solidFill>
                  <a:srgbClr val="00B0F0"/>
                </a:solidFill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144066" y="1600349"/>
            <a:ext cx="61926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b="1" dirty="0" smtClean="0">
                <a:solidFill>
                  <a:prstClr val="black"/>
                </a:solidFill>
              </a:rPr>
              <a:t>1)  Lis le texte et réponds aux questions : </a:t>
            </a:r>
            <a:endParaRPr lang="fr-FR" sz="1400" b="1" dirty="0"/>
          </a:p>
        </p:txBody>
      </p:sp>
      <p:pic>
        <p:nvPicPr>
          <p:cNvPr id="11" name="Image 10" descr="Website-Border-To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1497946" y="4738034"/>
            <a:ext cx="10440988" cy="964920"/>
          </a:xfrm>
          <a:prstGeom prst="rect">
            <a:avLst/>
          </a:prstGeom>
        </p:spPr>
      </p:pic>
      <p:sp>
        <p:nvSpPr>
          <p:cNvPr id="12" name="Ellipse 11"/>
          <p:cNvSpPr/>
          <p:nvPr/>
        </p:nvSpPr>
        <p:spPr>
          <a:xfrm>
            <a:off x="1080170" y="395958"/>
            <a:ext cx="288032" cy="288032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1008162" y="828006"/>
            <a:ext cx="72000" cy="7200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" name="Ellipse 13"/>
          <p:cNvSpPr/>
          <p:nvPr/>
        </p:nvSpPr>
        <p:spPr>
          <a:xfrm>
            <a:off x="432098" y="179934"/>
            <a:ext cx="495672" cy="495672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432098" y="755998"/>
            <a:ext cx="216024" cy="216024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144066" y="107926"/>
            <a:ext cx="216024" cy="216024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7" name="Groupe 16"/>
          <p:cNvGrpSpPr/>
          <p:nvPr/>
        </p:nvGrpSpPr>
        <p:grpSpPr>
          <a:xfrm>
            <a:off x="5851850" y="9435480"/>
            <a:ext cx="844944" cy="969590"/>
            <a:chOff x="5851850" y="9435480"/>
            <a:chExt cx="844944" cy="969590"/>
          </a:xfrm>
        </p:grpSpPr>
        <p:grpSp>
          <p:nvGrpSpPr>
            <p:cNvPr id="18" name="Groupe 17"/>
            <p:cNvGrpSpPr/>
            <p:nvPr/>
          </p:nvGrpSpPr>
          <p:grpSpPr>
            <a:xfrm>
              <a:off x="5851850" y="9435480"/>
              <a:ext cx="844944" cy="969590"/>
              <a:chOff x="5662734" y="9127215"/>
              <a:chExt cx="844944" cy="969590"/>
            </a:xfrm>
          </p:grpSpPr>
          <p:sp>
            <p:nvSpPr>
              <p:cNvPr id="20" name="Ellipse 19"/>
              <p:cNvSpPr/>
              <p:nvPr/>
            </p:nvSpPr>
            <p:spPr>
              <a:xfrm rot="6241529">
                <a:off x="5653720" y="9136229"/>
                <a:ext cx="192654" cy="174625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21" name="Ellipse 20"/>
              <p:cNvSpPr/>
              <p:nvPr/>
            </p:nvSpPr>
            <p:spPr>
              <a:xfrm rot="6241529">
                <a:off x="5832706" y="9324950"/>
                <a:ext cx="495672" cy="495672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22" name="Ellipse 21"/>
              <p:cNvSpPr/>
              <p:nvPr/>
            </p:nvSpPr>
            <p:spPr>
              <a:xfrm rot="6241529">
                <a:off x="6312725" y="9901851"/>
                <a:ext cx="198514" cy="191393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" name="Ellipse 22"/>
              <p:cNvSpPr/>
              <p:nvPr/>
            </p:nvSpPr>
            <p:spPr>
              <a:xfrm rot="6241529">
                <a:off x="5700159" y="9768475"/>
                <a:ext cx="108000" cy="108000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</p:grpSp>
        <p:sp>
          <p:nvSpPr>
            <p:cNvPr id="19" name="ZoneTexte 18"/>
            <p:cNvSpPr txBox="1"/>
            <p:nvPr/>
          </p:nvSpPr>
          <p:spPr>
            <a:xfrm rot="1741244">
              <a:off x="6055809" y="96849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 smtClean="0">
                  <a:solidFill>
                    <a:schemeClr val="bg1"/>
                  </a:solidFill>
                </a:rPr>
                <a:t>26</a:t>
              </a:r>
              <a:endParaRPr lang="fr-FR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32048" y="1980134"/>
            <a:ext cx="6480770" cy="830997"/>
          </a:xfrm>
          <a:prstGeom prst="rect">
            <a:avLst/>
          </a:prstGeom>
          <a:ln>
            <a:solidFill>
              <a:srgbClr val="0099CC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effectLst/>
                <a:cs typeface="Arial" charset="0"/>
              </a:rPr>
              <a:t>Au Moyen Age, on utilise les mêmes moyens de transport qu'au temps des romains. Ils sont simplement améliorés. Les seigneurs demandent un paiement pour avoir le droit de traverser leurs terres.</a:t>
            </a:r>
            <a:r>
              <a:rPr kumimoji="0" lang="fr-FR" sz="1200" b="0" i="0" u="none" strike="noStrike" cap="none" normalizeH="0" dirty="0" smtClean="0">
                <a:ln>
                  <a:noFill/>
                </a:ln>
                <a:effectLst/>
                <a:cs typeface="Arial" charset="0"/>
              </a:rPr>
              <a:t> </a:t>
            </a:r>
            <a:r>
              <a:rPr lang="fr-FR" sz="1200" dirty="0" smtClean="0">
                <a:cs typeface="Arial" charset="0"/>
              </a:rPr>
              <a:t>Les voyages sont longs et dangereux, alors on va rarement très loin. Ceux qui circulent le plus sont les marchands. </a:t>
            </a:r>
            <a:endParaRPr kumimoji="0" lang="fr-FR" sz="1200" b="0" i="0" u="none" strike="noStrike" cap="none" normalizeH="0" baseline="0" dirty="0" smtClean="0">
              <a:ln>
                <a:noFill/>
              </a:ln>
              <a:effectLst/>
              <a:cs typeface="Arial" charset="0"/>
            </a:endParaRPr>
          </a:p>
        </p:txBody>
      </p:sp>
      <p:grpSp>
        <p:nvGrpSpPr>
          <p:cNvPr id="30" name="Groupe 29"/>
          <p:cNvGrpSpPr/>
          <p:nvPr/>
        </p:nvGrpSpPr>
        <p:grpSpPr>
          <a:xfrm>
            <a:off x="360090" y="3668256"/>
            <a:ext cx="6120680" cy="616134"/>
            <a:chOff x="576122" y="5364510"/>
            <a:chExt cx="6120680" cy="616134"/>
          </a:xfrm>
        </p:grpSpPr>
        <p:sp>
          <p:nvSpPr>
            <p:cNvPr id="31" name="Ellipse 30"/>
            <p:cNvSpPr/>
            <p:nvPr/>
          </p:nvSpPr>
          <p:spPr>
            <a:xfrm>
              <a:off x="576122" y="5487048"/>
              <a:ext cx="72000" cy="7200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720130" y="5364510"/>
              <a:ext cx="467313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 smtClean="0"/>
                <a:t>Les paysans font payer une taxe si on traverse leurs champs ?</a:t>
              </a:r>
              <a:endParaRPr lang="fr-FR" sz="1400" b="1" dirty="0"/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792138" y="5580534"/>
              <a:ext cx="59046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 smtClean="0">
                  <a:sym typeface="Wingdings"/>
                </a:rPr>
                <a:t>  VRAI		   FAUX </a:t>
              </a:r>
              <a:r>
                <a:rPr lang="fr-FR" dirty="0" smtClean="0">
                  <a:solidFill>
                    <a:srgbClr val="00B0F0"/>
                  </a:solidFill>
                  <a:sym typeface="Wingdings"/>
                </a:rPr>
                <a:t>	</a:t>
              </a:r>
              <a:endParaRPr lang="fr-FR" dirty="0" smtClean="0">
                <a:solidFill>
                  <a:srgbClr val="00B0F0"/>
                </a:solidFill>
              </a:endParaRPr>
            </a:p>
          </p:txBody>
        </p:sp>
      </p:grpSp>
      <p:grpSp>
        <p:nvGrpSpPr>
          <p:cNvPr id="34" name="Groupe 33"/>
          <p:cNvGrpSpPr/>
          <p:nvPr/>
        </p:nvGrpSpPr>
        <p:grpSpPr>
          <a:xfrm>
            <a:off x="360090" y="4316328"/>
            <a:ext cx="6120680" cy="616134"/>
            <a:chOff x="576122" y="5364510"/>
            <a:chExt cx="6120680" cy="616134"/>
          </a:xfrm>
        </p:grpSpPr>
        <p:sp>
          <p:nvSpPr>
            <p:cNvPr id="35" name="Ellipse 34"/>
            <p:cNvSpPr/>
            <p:nvPr/>
          </p:nvSpPr>
          <p:spPr>
            <a:xfrm>
              <a:off x="576122" y="5487048"/>
              <a:ext cx="72000" cy="7200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36" name="ZoneTexte 35"/>
            <p:cNvSpPr txBox="1"/>
            <p:nvPr/>
          </p:nvSpPr>
          <p:spPr>
            <a:xfrm>
              <a:off x="720130" y="5364510"/>
              <a:ext cx="43506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 smtClean="0"/>
                <a:t>Les voyages sont très lents et dangereux au Moyen-âge ?</a:t>
              </a:r>
              <a:endParaRPr lang="fr-FR" sz="1400" b="1" dirty="0"/>
            </a:p>
          </p:txBody>
        </p:sp>
        <p:sp>
          <p:nvSpPr>
            <p:cNvPr id="37" name="ZoneTexte 36"/>
            <p:cNvSpPr txBox="1"/>
            <p:nvPr/>
          </p:nvSpPr>
          <p:spPr>
            <a:xfrm>
              <a:off x="792138" y="5580534"/>
              <a:ext cx="59046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 smtClean="0">
                  <a:sym typeface="Wingdings"/>
                </a:rPr>
                <a:t>  VRAI		   FAUX </a:t>
              </a:r>
              <a:r>
                <a:rPr lang="fr-FR" dirty="0" smtClean="0">
                  <a:solidFill>
                    <a:srgbClr val="00B0F0"/>
                  </a:solidFill>
                  <a:sym typeface="Wingdings"/>
                </a:rPr>
                <a:t>	</a:t>
              </a:r>
              <a:endParaRPr lang="fr-FR" dirty="0" smtClean="0">
                <a:solidFill>
                  <a:srgbClr val="00B0F0"/>
                </a:solidFill>
              </a:endParaRPr>
            </a:p>
          </p:txBody>
        </p:sp>
      </p:grpSp>
      <p:grpSp>
        <p:nvGrpSpPr>
          <p:cNvPr id="38" name="Groupe 33"/>
          <p:cNvGrpSpPr/>
          <p:nvPr/>
        </p:nvGrpSpPr>
        <p:grpSpPr>
          <a:xfrm>
            <a:off x="144066" y="5180424"/>
            <a:ext cx="6696744" cy="432048"/>
            <a:chOff x="216074" y="1476078"/>
            <a:chExt cx="6696744" cy="432048"/>
          </a:xfrm>
        </p:grpSpPr>
        <p:sp>
          <p:nvSpPr>
            <p:cNvPr id="39" name="Ellipse 38"/>
            <p:cNvSpPr/>
            <p:nvPr/>
          </p:nvSpPr>
          <p:spPr>
            <a:xfrm>
              <a:off x="216074" y="1476078"/>
              <a:ext cx="432048" cy="432048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b="1" dirty="0" smtClean="0"/>
                <a:t>4</a:t>
              </a:r>
              <a:endParaRPr lang="fr-FR" b="1" dirty="0"/>
            </a:p>
          </p:txBody>
        </p:sp>
        <p:sp>
          <p:nvSpPr>
            <p:cNvPr id="40" name="ZoneTexte 39"/>
            <p:cNvSpPr txBox="1"/>
            <p:nvPr/>
          </p:nvSpPr>
          <p:spPr>
            <a:xfrm>
              <a:off x="648122" y="1476078"/>
              <a:ext cx="62646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 smtClean="0">
                  <a:solidFill>
                    <a:srgbClr val="00B0F0"/>
                  </a:solidFill>
                </a:rPr>
                <a:t>Aux Temps Modernes</a:t>
              </a:r>
              <a:endParaRPr lang="fr-FR" b="1" dirty="0">
                <a:solidFill>
                  <a:srgbClr val="00B0F0"/>
                </a:solidFill>
              </a:endParaRPr>
            </a:p>
          </p:txBody>
        </p:sp>
      </p:grpSp>
      <p:grpSp>
        <p:nvGrpSpPr>
          <p:cNvPr id="41" name="Groupe 40"/>
          <p:cNvGrpSpPr/>
          <p:nvPr/>
        </p:nvGrpSpPr>
        <p:grpSpPr>
          <a:xfrm>
            <a:off x="360090" y="7524750"/>
            <a:ext cx="6336704" cy="616134"/>
            <a:chOff x="576122" y="5364510"/>
            <a:chExt cx="6336704" cy="616134"/>
          </a:xfrm>
        </p:grpSpPr>
        <p:sp>
          <p:nvSpPr>
            <p:cNvPr id="42" name="Ellipse 41"/>
            <p:cNvSpPr/>
            <p:nvPr/>
          </p:nvSpPr>
          <p:spPr>
            <a:xfrm>
              <a:off x="576122" y="5487048"/>
              <a:ext cx="72000" cy="7200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43" name="ZoneTexte 42"/>
            <p:cNvSpPr txBox="1"/>
            <p:nvPr/>
          </p:nvSpPr>
          <p:spPr>
            <a:xfrm>
              <a:off x="720130" y="5364510"/>
              <a:ext cx="335816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 smtClean="0"/>
                <a:t>Pourquoi Christophe Colomb est-il connu ?</a:t>
              </a:r>
              <a:endParaRPr lang="fr-FR" sz="1400" b="1" dirty="0"/>
            </a:p>
          </p:txBody>
        </p:sp>
        <p:sp>
          <p:nvSpPr>
            <p:cNvPr id="44" name="ZoneTexte 43"/>
            <p:cNvSpPr txBox="1"/>
            <p:nvPr/>
          </p:nvSpPr>
          <p:spPr>
            <a:xfrm>
              <a:off x="792138" y="5580534"/>
              <a:ext cx="612068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Il est connu car </a:t>
              </a:r>
              <a:r>
                <a:rPr lang="fr-FR" dirty="0" smtClean="0">
                  <a:solidFill>
                    <a:srgbClr val="00B0F0"/>
                  </a:solidFill>
                </a:rPr>
                <a:t>_ _ _ _ _ _ _ _ _ _ _ _ _ _ _ _ _ _ _ _ _ _ _ _ _ _  </a:t>
              </a:r>
            </a:p>
          </p:txBody>
        </p:sp>
      </p:grpSp>
      <p:sp>
        <p:nvSpPr>
          <p:cNvPr id="45" name="Rectangle 44"/>
          <p:cNvSpPr/>
          <p:nvPr/>
        </p:nvSpPr>
        <p:spPr>
          <a:xfrm>
            <a:off x="144066" y="5736743"/>
            <a:ext cx="61926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b="1" dirty="0" smtClean="0">
                <a:solidFill>
                  <a:prstClr val="black"/>
                </a:solidFill>
              </a:rPr>
              <a:t>1)  Lis la frise chronologique et réponds aux questions : </a:t>
            </a:r>
            <a:endParaRPr lang="fr-FR" sz="1400" b="1" dirty="0"/>
          </a:p>
        </p:txBody>
      </p:sp>
      <p:pic>
        <p:nvPicPr>
          <p:cNvPr id="46" name="Image 4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84" y="6084590"/>
            <a:ext cx="4969262" cy="1390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7" name="Groupe 46"/>
          <p:cNvGrpSpPr/>
          <p:nvPr/>
        </p:nvGrpSpPr>
        <p:grpSpPr>
          <a:xfrm>
            <a:off x="360090" y="8204760"/>
            <a:ext cx="6336704" cy="616134"/>
            <a:chOff x="576122" y="5364510"/>
            <a:chExt cx="6336704" cy="616134"/>
          </a:xfrm>
        </p:grpSpPr>
        <p:sp>
          <p:nvSpPr>
            <p:cNvPr id="48" name="Ellipse 47"/>
            <p:cNvSpPr/>
            <p:nvPr/>
          </p:nvSpPr>
          <p:spPr>
            <a:xfrm>
              <a:off x="576122" y="5487048"/>
              <a:ext cx="72000" cy="7200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49" name="ZoneTexte 48"/>
            <p:cNvSpPr txBox="1"/>
            <p:nvPr/>
          </p:nvSpPr>
          <p:spPr>
            <a:xfrm>
              <a:off x="720130" y="5364510"/>
              <a:ext cx="262738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 smtClean="0"/>
                <a:t>Pourquoi Magellan est-il connu ?</a:t>
              </a:r>
              <a:endParaRPr lang="fr-FR" sz="1400" b="1" dirty="0"/>
            </a:p>
          </p:txBody>
        </p:sp>
        <p:sp>
          <p:nvSpPr>
            <p:cNvPr id="50" name="ZoneTexte 49"/>
            <p:cNvSpPr txBox="1"/>
            <p:nvPr/>
          </p:nvSpPr>
          <p:spPr>
            <a:xfrm>
              <a:off x="792138" y="5580534"/>
              <a:ext cx="612068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Il est connu car </a:t>
              </a:r>
              <a:r>
                <a:rPr lang="fr-FR" dirty="0" smtClean="0">
                  <a:solidFill>
                    <a:srgbClr val="00B0F0"/>
                  </a:solidFill>
                </a:rPr>
                <a:t>_ _ _ _ _ _ _ _ _ _ _ _ _ _ _ _ _ _ _ _ _ _ _ _ _ _  </a:t>
              </a:r>
            </a:p>
          </p:txBody>
        </p:sp>
      </p:grpSp>
      <p:grpSp>
        <p:nvGrpSpPr>
          <p:cNvPr id="51" name="Groupe 50"/>
          <p:cNvGrpSpPr/>
          <p:nvPr/>
        </p:nvGrpSpPr>
        <p:grpSpPr>
          <a:xfrm>
            <a:off x="360090" y="8852832"/>
            <a:ext cx="6336704" cy="616134"/>
            <a:chOff x="576122" y="5364510"/>
            <a:chExt cx="6336704" cy="616134"/>
          </a:xfrm>
        </p:grpSpPr>
        <p:sp>
          <p:nvSpPr>
            <p:cNvPr id="52" name="Ellipse 51"/>
            <p:cNvSpPr/>
            <p:nvPr/>
          </p:nvSpPr>
          <p:spPr>
            <a:xfrm>
              <a:off x="576122" y="5487048"/>
              <a:ext cx="72000" cy="7200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3" name="ZoneTexte 52"/>
            <p:cNvSpPr txBox="1"/>
            <p:nvPr/>
          </p:nvSpPr>
          <p:spPr>
            <a:xfrm>
              <a:off x="720130" y="5364510"/>
              <a:ext cx="197259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 smtClean="0"/>
                <a:t>Comment voyagent-ils ?</a:t>
              </a:r>
              <a:endParaRPr lang="fr-FR" sz="1400" b="1" dirty="0"/>
            </a:p>
          </p:txBody>
        </p:sp>
        <p:sp>
          <p:nvSpPr>
            <p:cNvPr id="54" name="ZoneTexte 53"/>
            <p:cNvSpPr txBox="1"/>
            <p:nvPr/>
          </p:nvSpPr>
          <p:spPr>
            <a:xfrm>
              <a:off x="792138" y="5580534"/>
              <a:ext cx="612068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Ils voyageaient </a:t>
              </a:r>
              <a:r>
                <a:rPr lang="fr-FR" dirty="0" smtClean="0">
                  <a:solidFill>
                    <a:srgbClr val="00B0F0"/>
                  </a:solidFill>
                </a:rPr>
                <a:t>_ _ _ _ _ _ _ _ _ _ _ _ _ _ _ _ _ _ _ _ _ _ _ _ _ _  </a:t>
              </a:r>
            </a:p>
          </p:txBody>
        </p:sp>
      </p:grpSp>
      <p:sp>
        <p:nvSpPr>
          <p:cNvPr id="55" name="Rectangle 54"/>
          <p:cNvSpPr/>
          <p:nvPr/>
        </p:nvSpPr>
        <p:spPr>
          <a:xfrm>
            <a:off x="432048" y="9829006"/>
            <a:ext cx="561667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 smtClean="0"/>
              <a:t>Les grandes découvertes : https://www.youtube.com/watch?v=J_4RlrGerEg</a:t>
            </a:r>
            <a:endParaRPr lang="fr-FR" sz="1200" dirty="0"/>
          </a:p>
        </p:txBody>
      </p:sp>
      <p:sp>
        <p:nvSpPr>
          <p:cNvPr id="56" name="Rectangle 55"/>
          <p:cNvSpPr/>
          <p:nvPr/>
        </p:nvSpPr>
        <p:spPr>
          <a:xfrm>
            <a:off x="144066" y="9593237"/>
            <a:ext cx="61926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b="1" dirty="0" smtClean="0">
                <a:solidFill>
                  <a:prstClr val="black"/>
                </a:solidFill>
              </a:rPr>
              <a:t>2)  Regarde attentivement la vidéo suivante et complète la leçon  : </a:t>
            </a:r>
            <a:endParaRPr lang="fr-FR" sz="1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28642" y="467966"/>
            <a:ext cx="1433706" cy="988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ZoneTexte 1"/>
          <p:cNvSpPr txBox="1"/>
          <p:nvPr/>
        </p:nvSpPr>
        <p:spPr>
          <a:xfrm>
            <a:off x="504106" y="0"/>
            <a:ext cx="66967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rgbClr val="00B0F0"/>
                </a:solidFill>
              </a:rPr>
              <a:t>Evolution des transports</a:t>
            </a:r>
            <a:endParaRPr lang="fr-FR" sz="3200" b="1" dirty="0">
              <a:solidFill>
                <a:srgbClr val="00B0F0"/>
              </a:solidFill>
            </a:endParaRPr>
          </a:p>
        </p:txBody>
      </p:sp>
      <p:pic>
        <p:nvPicPr>
          <p:cNvPr id="11" name="Image 10" descr="Website-Border-Top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5400000">
            <a:off x="1497946" y="4738034"/>
            <a:ext cx="10440988" cy="964920"/>
          </a:xfrm>
          <a:prstGeom prst="rect">
            <a:avLst/>
          </a:prstGeom>
        </p:spPr>
      </p:pic>
      <p:sp>
        <p:nvSpPr>
          <p:cNvPr id="12" name="Ellipse 11"/>
          <p:cNvSpPr/>
          <p:nvPr/>
        </p:nvSpPr>
        <p:spPr>
          <a:xfrm>
            <a:off x="1080170" y="395958"/>
            <a:ext cx="288032" cy="288032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936154" y="611982"/>
            <a:ext cx="72000" cy="7200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" name="Ellipse 13"/>
          <p:cNvSpPr/>
          <p:nvPr/>
        </p:nvSpPr>
        <p:spPr>
          <a:xfrm>
            <a:off x="432098" y="179934"/>
            <a:ext cx="495672" cy="495672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936154" y="107926"/>
            <a:ext cx="216024" cy="216024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144066" y="107926"/>
            <a:ext cx="216024" cy="216024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7" name="Groupe 16"/>
          <p:cNvGrpSpPr/>
          <p:nvPr/>
        </p:nvGrpSpPr>
        <p:grpSpPr>
          <a:xfrm>
            <a:off x="5851850" y="9435480"/>
            <a:ext cx="844944" cy="969590"/>
            <a:chOff x="5851850" y="9435480"/>
            <a:chExt cx="844944" cy="969590"/>
          </a:xfrm>
        </p:grpSpPr>
        <p:grpSp>
          <p:nvGrpSpPr>
            <p:cNvPr id="18" name="Groupe 17"/>
            <p:cNvGrpSpPr/>
            <p:nvPr/>
          </p:nvGrpSpPr>
          <p:grpSpPr>
            <a:xfrm>
              <a:off x="5851850" y="9435480"/>
              <a:ext cx="844944" cy="969590"/>
              <a:chOff x="5662734" y="9127215"/>
              <a:chExt cx="844944" cy="969590"/>
            </a:xfrm>
          </p:grpSpPr>
          <p:sp>
            <p:nvSpPr>
              <p:cNvPr id="20" name="Ellipse 19"/>
              <p:cNvSpPr/>
              <p:nvPr/>
            </p:nvSpPr>
            <p:spPr>
              <a:xfrm rot="6241529">
                <a:off x="5653720" y="9136229"/>
                <a:ext cx="192654" cy="174625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21" name="Ellipse 20"/>
              <p:cNvSpPr/>
              <p:nvPr/>
            </p:nvSpPr>
            <p:spPr>
              <a:xfrm rot="6241529">
                <a:off x="5832706" y="9324950"/>
                <a:ext cx="495672" cy="495672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22" name="Ellipse 21"/>
              <p:cNvSpPr/>
              <p:nvPr/>
            </p:nvSpPr>
            <p:spPr>
              <a:xfrm rot="6241529">
                <a:off x="6312725" y="9901851"/>
                <a:ext cx="198514" cy="191393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" name="Ellipse 22"/>
              <p:cNvSpPr/>
              <p:nvPr/>
            </p:nvSpPr>
            <p:spPr>
              <a:xfrm rot="6241529">
                <a:off x="5700159" y="9768475"/>
                <a:ext cx="108000" cy="108000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</p:grpSp>
        <p:sp>
          <p:nvSpPr>
            <p:cNvPr id="19" name="ZoneTexte 18"/>
            <p:cNvSpPr txBox="1"/>
            <p:nvPr/>
          </p:nvSpPr>
          <p:spPr>
            <a:xfrm rot="1741244">
              <a:off x="6055809" y="96849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 smtClean="0">
                  <a:solidFill>
                    <a:schemeClr val="bg1"/>
                  </a:solidFill>
                </a:rPr>
                <a:t>27</a:t>
              </a:r>
              <a:endParaRPr lang="fr-FR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Groupe 33"/>
          <p:cNvGrpSpPr/>
          <p:nvPr/>
        </p:nvGrpSpPr>
        <p:grpSpPr>
          <a:xfrm>
            <a:off x="144066" y="755998"/>
            <a:ext cx="6696744" cy="432048"/>
            <a:chOff x="216074" y="1476078"/>
            <a:chExt cx="6696744" cy="432048"/>
          </a:xfrm>
        </p:grpSpPr>
        <p:sp>
          <p:nvSpPr>
            <p:cNvPr id="39" name="Ellipse 38"/>
            <p:cNvSpPr/>
            <p:nvPr/>
          </p:nvSpPr>
          <p:spPr>
            <a:xfrm>
              <a:off x="216074" y="1476078"/>
              <a:ext cx="432048" cy="432048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b="1" dirty="0" smtClean="0"/>
                <a:t>5</a:t>
              </a:r>
              <a:endParaRPr lang="fr-FR" b="1" dirty="0"/>
            </a:p>
          </p:txBody>
        </p:sp>
        <p:sp>
          <p:nvSpPr>
            <p:cNvPr id="40" name="ZoneTexte 39"/>
            <p:cNvSpPr txBox="1"/>
            <p:nvPr/>
          </p:nvSpPr>
          <p:spPr>
            <a:xfrm>
              <a:off x="648122" y="1476078"/>
              <a:ext cx="62646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 smtClean="0">
                  <a:solidFill>
                    <a:srgbClr val="00B0F0"/>
                  </a:solidFill>
                </a:rPr>
                <a:t>A l’époque contemporaine</a:t>
              </a:r>
              <a:endParaRPr lang="fr-FR" b="1" dirty="0">
                <a:solidFill>
                  <a:srgbClr val="00B0F0"/>
                </a:solidFill>
              </a:endParaRPr>
            </a:p>
          </p:txBody>
        </p:sp>
      </p:grpSp>
      <p:grpSp>
        <p:nvGrpSpPr>
          <p:cNvPr id="27" name="Groupe 40"/>
          <p:cNvGrpSpPr/>
          <p:nvPr/>
        </p:nvGrpSpPr>
        <p:grpSpPr>
          <a:xfrm>
            <a:off x="2952378" y="1548086"/>
            <a:ext cx="4248522" cy="1099864"/>
            <a:chOff x="576122" y="5364510"/>
            <a:chExt cx="4248522" cy="1099864"/>
          </a:xfrm>
        </p:grpSpPr>
        <p:sp>
          <p:nvSpPr>
            <p:cNvPr id="42" name="Ellipse 41"/>
            <p:cNvSpPr/>
            <p:nvPr/>
          </p:nvSpPr>
          <p:spPr>
            <a:xfrm>
              <a:off x="576122" y="5487048"/>
              <a:ext cx="72000" cy="7200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43" name="ZoneTexte 42"/>
            <p:cNvSpPr txBox="1"/>
            <p:nvPr/>
          </p:nvSpPr>
          <p:spPr>
            <a:xfrm>
              <a:off x="720130" y="5364510"/>
              <a:ext cx="381643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b="1" dirty="0" smtClean="0"/>
                <a:t>Pourquoi le train est-il préférable aux voitures à cheval?</a:t>
              </a:r>
              <a:endParaRPr lang="fr-FR" sz="1400" b="1" dirty="0"/>
            </a:p>
          </p:txBody>
        </p:sp>
        <p:sp>
          <p:nvSpPr>
            <p:cNvPr id="44" name="ZoneTexte 43"/>
            <p:cNvSpPr txBox="1"/>
            <p:nvPr/>
          </p:nvSpPr>
          <p:spPr>
            <a:xfrm>
              <a:off x="792138" y="5756488"/>
              <a:ext cx="403250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solidFill>
                    <a:srgbClr val="00B0F0"/>
                  </a:solidFill>
                </a:rPr>
                <a:t>_ _ _ _ _ _ _ _ _ _ _ _ _ _ _ _ _ _ _ _ </a:t>
              </a:r>
            </a:p>
            <a:p>
              <a:r>
                <a:rPr lang="fr-FR" dirty="0" smtClean="0">
                  <a:solidFill>
                    <a:srgbClr val="00B0F0"/>
                  </a:solidFill>
                </a:rPr>
                <a:t>_ _ _ _ _ _ _ _ _ _ _ _ _ _ _ _ _ _ _ _ </a:t>
              </a:r>
            </a:p>
          </p:txBody>
        </p:sp>
      </p:grpSp>
      <p:sp>
        <p:nvSpPr>
          <p:cNvPr id="45" name="Rectangle 44"/>
          <p:cNvSpPr/>
          <p:nvPr/>
        </p:nvSpPr>
        <p:spPr>
          <a:xfrm>
            <a:off x="144066" y="3708326"/>
            <a:ext cx="61926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b="1" dirty="0" smtClean="0">
                <a:solidFill>
                  <a:prstClr val="black"/>
                </a:solidFill>
              </a:rPr>
              <a:t>1)  Regarde la vidéo et coche les inventions majeures de l’époque contemporaine: </a:t>
            </a:r>
            <a:endParaRPr lang="fr-FR" sz="1400" b="1" dirty="0"/>
          </a:p>
        </p:txBody>
      </p:sp>
      <p:sp>
        <p:nvSpPr>
          <p:cNvPr id="55" name="Rectangle 54"/>
          <p:cNvSpPr/>
          <p:nvPr/>
        </p:nvSpPr>
        <p:spPr>
          <a:xfrm>
            <a:off x="576114" y="1116038"/>
            <a:ext cx="48965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 smtClean="0">
                <a:cs typeface="Arial" charset="0"/>
              </a:rPr>
              <a:t>Les transports connaissent plusieurs évolution majeures grâce à la machine à vapeur.</a:t>
            </a:r>
            <a:endParaRPr lang="fr-FR" sz="1200" dirty="0"/>
          </a:p>
        </p:txBody>
      </p:sp>
      <p:pic>
        <p:nvPicPr>
          <p:cNvPr id="17414" name="Picture 6" descr="https://cdn.pixabay.com/photo/2014/04/05/12/20/steam-train-316951_960_720.jpg"/>
          <p:cNvPicPr>
            <a:picLocks noChangeAspect="1" noChangeArrowheads="1"/>
          </p:cNvPicPr>
          <p:nvPr/>
        </p:nvPicPr>
        <p:blipFill>
          <a:blip r:embed="rId5" cstate="print"/>
          <a:srcRect l="4828" t="6897" r="8276"/>
          <a:stretch>
            <a:fillRect/>
          </a:stretch>
        </p:blipFill>
        <p:spPr bwMode="auto">
          <a:xfrm>
            <a:off x="288082" y="1548086"/>
            <a:ext cx="2592288" cy="1944216"/>
          </a:xfrm>
          <a:prstGeom prst="rect">
            <a:avLst/>
          </a:prstGeom>
          <a:noFill/>
        </p:spPr>
      </p:pic>
      <p:grpSp>
        <p:nvGrpSpPr>
          <p:cNvPr id="56" name="Groupe 40"/>
          <p:cNvGrpSpPr/>
          <p:nvPr/>
        </p:nvGrpSpPr>
        <p:grpSpPr>
          <a:xfrm>
            <a:off x="2952378" y="2752478"/>
            <a:ext cx="4248522" cy="871646"/>
            <a:chOff x="576122" y="5364510"/>
            <a:chExt cx="4248522" cy="871646"/>
          </a:xfrm>
        </p:grpSpPr>
        <p:sp>
          <p:nvSpPr>
            <p:cNvPr id="57" name="Ellipse 56"/>
            <p:cNvSpPr/>
            <p:nvPr/>
          </p:nvSpPr>
          <p:spPr>
            <a:xfrm>
              <a:off x="576122" y="5487048"/>
              <a:ext cx="72000" cy="7200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8" name="ZoneTexte 57"/>
            <p:cNvSpPr txBox="1"/>
            <p:nvPr/>
          </p:nvSpPr>
          <p:spPr>
            <a:xfrm>
              <a:off x="720130" y="5364510"/>
              <a:ext cx="41045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b="1" dirty="0" smtClean="0"/>
                <a:t>Qu’est-ce-que la fumée au-dessus de la locomotive?</a:t>
              </a:r>
              <a:endParaRPr lang="fr-FR" sz="1400" b="1" dirty="0"/>
            </a:p>
          </p:txBody>
        </p:sp>
        <p:sp>
          <p:nvSpPr>
            <p:cNvPr id="59" name="ZoneTexte 58"/>
            <p:cNvSpPr txBox="1"/>
            <p:nvPr/>
          </p:nvSpPr>
          <p:spPr>
            <a:xfrm>
              <a:off x="792138" y="5528270"/>
              <a:ext cx="403250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solidFill>
                    <a:srgbClr val="00B0F0"/>
                  </a:solidFill>
                </a:rPr>
                <a:t>_ _ _ _ _ _ _ _ _ _ _ _ _ _ _ _ _ _ _ _ </a:t>
              </a:r>
            </a:p>
            <a:p>
              <a:r>
                <a:rPr lang="fr-FR" dirty="0" smtClean="0">
                  <a:solidFill>
                    <a:srgbClr val="00B0F0"/>
                  </a:solidFill>
                </a:rPr>
                <a:t>_ _ _ _ _ _ _ _ _ _ _ _ _ _ _ _ _ _ _ _ </a:t>
              </a:r>
            </a:p>
          </p:txBody>
        </p:sp>
      </p:grpSp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2098" y="4379193"/>
            <a:ext cx="5731695" cy="3217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" name="Rectangle 60"/>
          <p:cNvSpPr/>
          <p:nvPr/>
        </p:nvSpPr>
        <p:spPr>
          <a:xfrm>
            <a:off x="360090" y="4022780"/>
            <a:ext cx="619268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50" dirty="0" smtClean="0"/>
              <a:t>https://www.youtube.com/watch?v=Vy3qduI-DB4&amp;t=9s</a:t>
            </a:r>
            <a:endParaRPr lang="fr-FR" sz="105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Website-Border-To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1497946" y="4738034"/>
            <a:ext cx="10440988" cy="96492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504106" y="0"/>
            <a:ext cx="669679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rgbClr val="00B0F0"/>
                </a:solidFill>
              </a:rPr>
              <a:t>Evolution des transports</a:t>
            </a:r>
          </a:p>
          <a:p>
            <a:pPr algn="ctr"/>
            <a:r>
              <a:rPr lang="fr-FR" sz="1800" b="1" dirty="0" smtClean="0">
                <a:solidFill>
                  <a:srgbClr val="FF0000"/>
                </a:solidFill>
              </a:rPr>
              <a:t>Leçon à apprendre</a:t>
            </a:r>
            <a:endParaRPr lang="fr-FR" sz="1800" b="1" dirty="0">
              <a:solidFill>
                <a:srgbClr val="FF0000"/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1224186" y="323950"/>
            <a:ext cx="288032" cy="288032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1008162" y="539974"/>
            <a:ext cx="72000" cy="7200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Ellipse 7"/>
          <p:cNvSpPr/>
          <p:nvPr/>
        </p:nvSpPr>
        <p:spPr>
          <a:xfrm>
            <a:off x="432098" y="179934"/>
            <a:ext cx="495672" cy="495672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1008162" y="107926"/>
            <a:ext cx="216024" cy="216024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144066" y="107926"/>
            <a:ext cx="216024" cy="216024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" name="Groupe 10"/>
          <p:cNvGrpSpPr/>
          <p:nvPr/>
        </p:nvGrpSpPr>
        <p:grpSpPr>
          <a:xfrm>
            <a:off x="6124501" y="9415246"/>
            <a:ext cx="619762" cy="951302"/>
            <a:chOff x="5954537" y="9145503"/>
            <a:chExt cx="619762" cy="951302"/>
          </a:xfrm>
        </p:grpSpPr>
        <p:sp>
          <p:nvSpPr>
            <p:cNvPr id="12" name="Ellipse 11"/>
            <p:cNvSpPr/>
            <p:nvPr/>
          </p:nvSpPr>
          <p:spPr>
            <a:xfrm rot="6241529">
              <a:off x="6322533" y="9154517"/>
              <a:ext cx="192654" cy="174625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3" name="Ellipse 12"/>
            <p:cNvSpPr/>
            <p:nvPr/>
          </p:nvSpPr>
          <p:spPr>
            <a:xfrm rot="6241529">
              <a:off x="5930142" y="9414398"/>
              <a:ext cx="495672" cy="446882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4" name="Ellipse 13"/>
            <p:cNvSpPr/>
            <p:nvPr/>
          </p:nvSpPr>
          <p:spPr>
            <a:xfrm rot="6241529">
              <a:off x="6312725" y="9901851"/>
              <a:ext cx="198514" cy="191393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Ellipse 14"/>
            <p:cNvSpPr/>
            <p:nvPr/>
          </p:nvSpPr>
          <p:spPr>
            <a:xfrm rot="6241529">
              <a:off x="6466299" y="9498731"/>
              <a:ext cx="108000" cy="10800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18" name="ZoneTexte 17"/>
          <p:cNvSpPr txBox="1"/>
          <p:nvPr/>
        </p:nvSpPr>
        <p:spPr>
          <a:xfrm rot="1741244">
            <a:off x="6121089" y="96849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28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145381" y="683990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 smtClean="0">
                <a:solidFill>
                  <a:srgbClr val="00B0F0"/>
                </a:solidFill>
              </a:rPr>
              <a:t>A la préhistoire</a:t>
            </a:r>
            <a:endParaRPr lang="fr-FR" sz="1800" b="1" dirty="0">
              <a:solidFill>
                <a:srgbClr val="00B0F0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144066" y="1116038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1200" dirty="0" smtClean="0"/>
              <a:t>Au </a:t>
            </a:r>
            <a:r>
              <a:rPr lang="fr-FR" sz="1200" b="1" dirty="0" smtClean="0">
                <a:solidFill>
                  <a:srgbClr val="0099CC"/>
                </a:solidFill>
              </a:rPr>
              <a:t>_ _ _ _ _ _ _ _ _ </a:t>
            </a:r>
            <a:r>
              <a:rPr lang="fr-FR" sz="1200" dirty="0" smtClean="0"/>
              <a:t>, les hommes préhistoriques sont des </a:t>
            </a:r>
            <a:r>
              <a:rPr lang="fr-FR" sz="1200" b="1" dirty="0" smtClean="0">
                <a:solidFill>
                  <a:srgbClr val="0099CC"/>
                </a:solidFill>
              </a:rPr>
              <a:t>_ _ _ _ _ _ _ _ _ </a:t>
            </a:r>
            <a:r>
              <a:rPr lang="fr-FR" sz="1200" dirty="0" smtClean="0"/>
              <a:t>. Ils se déplacent </a:t>
            </a:r>
            <a:r>
              <a:rPr lang="fr-FR" sz="1200" b="1" dirty="0" smtClean="0">
                <a:solidFill>
                  <a:srgbClr val="0099CC"/>
                </a:solidFill>
              </a:rPr>
              <a:t>_ _ _ _ _ _ _ </a:t>
            </a:r>
            <a:r>
              <a:rPr lang="fr-FR" sz="1200" dirty="0" smtClean="0"/>
              <a:t>en fonction des saisons et de la nourriture qu’ils trouvent dans la nature. Ils voyagent sans </a:t>
            </a:r>
            <a:r>
              <a:rPr lang="fr-FR" sz="1200" b="1" dirty="0" smtClean="0">
                <a:solidFill>
                  <a:srgbClr val="0099CC"/>
                </a:solidFill>
              </a:rPr>
              <a:t>_ _ _ _ _ _ _ </a:t>
            </a:r>
            <a:r>
              <a:rPr lang="fr-FR" sz="1200" dirty="0" smtClean="0"/>
              <a:t> de beaucoup d’objets. Lorsqu’ils doivent porter des objets lourds, ils utilisent des </a:t>
            </a:r>
            <a:r>
              <a:rPr lang="fr-FR" sz="1200" b="1" dirty="0" smtClean="0">
                <a:solidFill>
                  <a:srgbClr val="0099CC"/>
                </a:solidFill>
              </a:rPr>
              <a:t>_ _ _ _ _ _ _ _ _ </a:t>
            </a:r>
            <a:r>
              <a:rPr lang="fr-FR" sz="1200" dirty="0" smtClean="0"/>
              <a:t>.</a:t>
            </a:r>
            <a:endParaRPr lang="fr-FR" sz="1200" dirty="0"/>
          </a:p>
        </p:txBody>
      </p:sp>
      <p:sp>
        <p:nvSpPr>
          <p:cNvPr id="21" name="ZoneTexte 21"/>
          <p:cNvSpPr txBox="1">
            <a:spLocks noChangeArrowheads="1"/>
          </p:cNvSpPr>
          <p:nvPr/>
        </p:nvSpPr>
        <p:spPr bwMode="auto">
          <a:xfrm>
            <a:off x="144066" y="972022"/>
            <a:ext cx="65992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064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064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064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064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fr-FR" altLang="fr-FR" sz="1200" b="1" dirty="0" smtClean="0">
                <a:solidFill>
                  <a:srgbClr val="00B0F0"/>
                </a:solidFill>
              </a:rPr>
              <a:t>Mots à replacer : </a:t>
            </a:r>
            <a:r>
              <a:rPr lang="fr-FR" altLang="fr-FR" sz="1050" i="1" dirty="0" smtClean="0">
                <a:solidFill>
                  <a:srgbClr val="00B0F0"/>
                </a:solidFill>
              </a:rPr>
              <a:t>à pied – branchages - paléolithique  -   s’encombrer - nomades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44066" y="2556198"/>
            <a:ext cx="67687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1200" dirty="0" smtClean="0"/>
              <a:t>Dans l’Antiquité, l’invention de </a:t>
            </a:r>
            <a:r>
              <a:rPr lang="fr-FR" sz="1200" b="1" dirty="0" smtClean="0">
                <a:solidFill>
                  <a:srgbClr val="0099CC"/>
                </a:solidFill>
              </a:rPr>
              <a:t>_ _ _ _ _ _ _ _ _ </a:t>
            </a:r>
            <a:r>
              <a:rPr lang="fr-FR" sz="1200" dirty="0" smtClean="0"/>
              <a:t>améliore le monde des transports.  La roue est adaptée aux </a:t>
            </a:r>
            <a:r>
              <a:rPr lang="fr-FR" sz="1200" b="1" dirty="0" smtClean="0">
                <a:solidFill>
                  <a:srgbClr val="0099CC"/>
                </a:solidFill>
              </a:rPr>
              <a:t>_ _ _ _ _ _ _ _ _</a:t>
            </a:r>
            <a:r>
              <a:rPr lang="fr-FR" sz="1200" dirty="0" smtClean="0"/>
              <a:t> et aux </a:t>
            </a:r>
            <a:r>
              <a:rPr lang="fr-FR" sz="1200" b="1" dirty="0" smtClean="0">
                <a:solidFill>
                  <a:srgbClr val="0099CC"/>
                </a:solidFill>
              </a:rPr>
              <a:t>_ _ _ _ _ _ _ </a:t>
            </a:r>
            <a:r>
              <a:rPr lang="fr-FR" sz="1200" dirty="0" smtClean="0"/>
              <a:t>, permettant ainsi des déplacements plus rapides.   Les </a:t>
            </a:r>
            <a:r>
              <a:rPr lang="fr-FR" sz="1200" b="1" dirty="0" smtClean="0">
                <a:solidFill>
                  <a:srgbClr val="0099CC"/>
                </a:solidFill>
              </a:rPr>
              <a:t>_ _ _ _ _ _ </a:t>
            </a:r>
            <a:r>
              <a:rPr lang="fr-FR" sz="1200" dirty="0" smtClean="0"/>
              <a:t> construisent de nombreuses </a:t>
            </a:r>
            <a:r>
              <a:rPr lang="fr-FR" sz="1200" b="1" dirty="0" smtClean="0">
                <a:solidFill>
                  <a:srgbClr val="0099CC"/>
                </a:solidFill>
              </a:rPr>
              <a:t>_ _ _ _ _ _ _ _ _ _ _ _ _ _ _ _ _ _ </a:t>
            </a:r>
            <a:r>
              <a:rPr lang="fr-FR" sz="1200" dirty="0" smtClean="0"/>
              <a:t>, notamment en </a:t>
            </a:r>
            <a:r>
              <a:rPr lang="fr-FR" sz="1200" b="1" dirty="0" smtClean="0">
                <a:solidFill>
                  <a:srgbClr val="0099CC"/>
                </a:solidFill>
              </a:rPr>
              <a:t>_ _ _ _ _ _ _ </a:t>
            </a:r>
            <a:r>
              <a:rPr lang="fr-FR" sz="1200" dirty="0" smtClean="0"/>
              <a:t>. La plupart des peuples de l’Antiquité comme les </a:t>
            </a:r>
            <a:r>
              <a:rPr lang="fr-FR" sz="1200" b="1" dirty="0" smtClean="0">
                <a:solidFill>
                  <a:srgbClr val="0099CC"/>
                </a:solidFill>
              </a:rPr>
              <a:t>_ _ _ _ _ _ _ _ _ </a:t>
            </a:r>
            <a:r>
              <a:rPr lang="fr-FR" sz="1200" dirty="0" smtClean="0"/>
              <a:t>, les Romains, les Grecs sont d’excellents </a:t>
            </a:r>
            <a:r>
              <a:rPr lang="fr-FR" sz="1200" b="1" dirty="0" smtClean="0">
                <a:solidFill>
                  <a:srgbClr val="0099CC"/>
                </a:solidFill>
              </a:rPr>
              <a:t>_ _ _ _ _ _ _ _ _ </a:t>
            </a:r>
            <a:r>
              <a:rPr lang="fr-FR" sz="1200" dirty="0" smtClean="0"/>
              <a:t>. Ils utilisent d’abord la </a:t>
            </a:r>
            <a:r>
              <a:rPr lang="fr-FR" sz="1200" b="1" dirty="0" smtClean="0">
                <a:solidFill>
                  <a:srgbClr val="0099CC"/>
                </a:solidFill>
              </a:rPr>
              <a:t>_ _ _ _ _ _ _ _ _ _ _ _ _ _ _ _ _ _ </a:t>
            </a:r>
            <a:r>
              <a:rPr lang="fr-FR" sz="1200" dirty="0" smtClean="0"/>
              <a:t>(grâce aux rames), puis maîtrisent rapidement celle du </a:t>
            </a:r>
            <a:r>
              <a:rPr lang="fr-FR" sz="1200" b="1" dirty="0" smtClean="0">
                <a:solidFill>
                  <a:srgbClr val="0099CC"/>
                </a:solidFill>
              </a:rPr>
              <a:t>_ _ _ _ _ _ _</a:t>
            </a:r>
            <a:r>
              <a:rPr lang="fr-FR" sz="1200" dirty="0" smtClean="0"/>
              <a:t> (voiles). 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145381" y="2052142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 smtClean="0">
                <a:solidFill>
                  <a:srgbClr val="00B0F0"/>
                </a:solidFill>
              </a:rPr>
              <a:t>A l’Antiquité</a:t>
            </a:r>
            <a:endParaRPr lang="fr-FR" sz="1800" b="1" dirty="0">
              <a:solidFill>
                <a:srgbClr val="00B0F0"/>
              </a:solidFill>
            </a:endParaRPr>
          </a:p>
        </p:txBody>
      </p:sp>
      <p:sp>
        <p:nvSpPr>
          <p:cNvPr id="24" name="ZoneTexte 21"/>
          <p:cNvSpPr txBox="1">
            <a:spLocks noChangeArrowheads="1"/>
          </p:cNvSpPr>
          <p:nvPr/>
        </p:nvSpPr>
        <p:spPr bwMode="auto">
          <a:xfrm>
            <a:off x="144066" y="2392051"/>
            <a:ext cx="65992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064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064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064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064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fr-FR" altLang="fr-FR" sz="1200" b="1" dirty="0" smtClean="0">
                <a:solidFill>
                  <a:srgbClr val="00B0F0"/>
                </a:solidFill>
              </a:rPr>
              <a:t>Mots à replacer :   </a:t>
            </a:r>
            <a:r>
              <a:rPr lang="fr-FR" altLang="fr-FR" sz="1050" i="1" dirty="0" smtClean="0">
                <a:solidFill>
                  <a:srgbClr val="00B0F0"/>
                </a:solidFill>
              </a:rPr>
              <a:t>chaussées romaines – navigateurs - la roue – Romains  – vent - chars  -   charrettes   - Phéniciens   </a:t>
            </a:r>
          </a:p>
        </p:txBody>
      </p:sp>
      <p:sp>
        <p:nvSpPr>
          <p:cNvPr id="25" name="Rectangle 24"/>
          <p:cNvSpPr/>
          <p:nvPr/>
        </p:nvSpPr>
        <p:spPr>
          <a:xfrm>
            <a:off x="97556" y="4865684"/>
            <a:ext cx="6527230" cy="117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fr-FR" sz="1200" dirty="0" smtClean="0">
                <a:cs typeface="Arial" charset="0"/>
              </a:rPr>
              <a:t>Au Moyen Age, les moyens de transport sont toujours le voyage </a:t>
            </a:r>
            <a:r>
              <a:rPr lang="fr-FR" sz="1200" b="1" dirty="0" smtClean="0">
                <a:solidFill>
                  <a:srgbClr val="0099CC"/>
                </a:solidFill>
              </a:rPr>
              <a:t>_ _ _  </a:t>
            </a:r>
            <a:r>
              <a:rPr lang="fr-FR" sz="1200" dirty="0" smtClean="0">
                <a:cs typeface="Arial" charset="0"/>
              </a:rPr>
              <a:t>, à charrette ou </a:t>
            </a:r>
            <a:r>
              <a:rPr lang="fr-FR" sz="1200" b="1" dirty="0" smtClean="0">
                <a:solidFill>
                  <a:srgbClr val="0099CC"/>
                </a:solidFill>
              </a:rPr>
              <a:t>_ _ _ _ _ _ _ _ _</a:t>
            </a:r>
            <a:r>
              <a:rPr lang="fr-FR" sz="1200" dirty="0" smtClean="0">
                <a:cs typeface="Arial" charset="0"/>
              </a:rPr>
              <a:t> ou le voyage en bateau. Les voyages sont longs et </a:t>
            </a:r>
            <a:r>
              <a:rPr lang="fr-FR" sz="1200" b="1" dirty="0" smtClean="0">
                <a:solidFill>
                  <a:srgbClr val="0099CC"/>
                </a:solidFill>
              </a:rPr>
              <a:t>_ _ _ _ _ _ _ _ _ </a:t>
            </a:r>
            <a:r>
              <a:rPr lang="fr-FR" sz="1200" dirty="0" smtClean="0">
                <a:cs typeface="Arial" charset="0"/>
              </a:rPr>
              <a:t>, alors on va rarement très loin. Ceux qui circulent le plus sont les </a:t>
            </a:r>
            <a:r>
              <a:rPr lang="fr-FR" sz="1200" b="1" dirty="0" smtClean="0">
                <a:solidFill>
                  <a:srgbClr val="0099CC"/>
                </a:solidFill>
              </a:rPr>
              <a:t>_ _ _ _ _ _ _ _</a:t>
            </a:r>
            <a:r>
              <a:rPr lang="fr-FR" sz="1200" dirty="0" smtClean="0">
                <a:cs typeface="Arial" charset="0"/>
              </a:rPr>
              <a:t> qui vont de villages en châteaux proposer leurs marchandises. </a:t>
            </a:r>
            <a:endParaRPr lang="fr-FR" sz="1200" dirty="0" smtClean="0"/>
          </a:p>
        </p:txBody>
      </p:sp>
      <p:sp>
        <p:nvSpPr>
          <p:cNvPr id="26" name="ZoneTexte 25"/>
          <p:cNvSpPr txBox="1"/>
          <p:nvPr/>
        </p:nvSpPr>
        <p:spPr>
          <a:xfrm>
            <a:off x="98871" y="4356398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 smtClean="0">
                <a:solidFill>
                  <a:srgbClr val="00B0F0"/>
                </a:solidFill>
              </a:rPr>
              <a:t>Au Moyen-âge</a:t>
            </a:r>
            <a:endParaRPr lang="fr-FR" sz="1800" b="1" dirty="0">
              <a:solidFill>
                <a:srgbClr val="00B0F0"/>
              </a:solidFill>
            </a:endParaRPr>
          </a:p>
        </p:txBody>
      </p:sp>
      <p:sp>
        <p:nvSpPr>
          <p:cNvPr id="27" name="ZoneTexte 21"/>
          <p:cNvSpPr txBox="1">
            <a:spLocks noChangeArrowheads="1"/>
          </p:cNvSpPr>
          <p:nvPr/>
        </p:nvSpPr>
        <p:spPr bwMode="auto">
          <a:xfrm>
            <a:off x="97556" y="4696307"/>
            <a:ext cx="65992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064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064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064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064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fr-FR" altLang="fr-FR" sz="1200" b="1" dirty="0" smtClean="0">
                <a:solidFill>
                  <a:srgbClr val="00B0F0"/>
                </a:solidFill>
              </a:rPr>
              <a:t>Mots à replacer :   </a:t>
            </a:r>
            <a:r>
              <a:rPr lang="fr-FR" altLang="fr-FR" sz="1050" i="1" dirty="0" smtClean="0">
                <a:solidFill>
                  <a:srgbClr val="00B0F0"/>
                </a:solidFill>
              </a:rPr>
              <a:t>dangereux – marchands  – carrosse -  marchandises -  à pied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44066" y="6588646"/>
            <a:ext cx="655272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1200" dirty="0" smtClean="0"/>
              <a:t>Au XVème siècle, des navigateurs comme </a:t>
            </a:r>
            <a:r>
              <a:rPr lang="fr-FR" sz="1200" b="1" dirty="0" smtClean="0">
                <a:solidFill>
                  <a:srgbClr val="0099CC"/>
                </a:solidFill>
              </a:rPr>
              <a:t>_ _ _ _ _ _ _ _ _ </a:t>
            </a:r>
            <a:r>
              <a:rPr lang="fr-FR" sz="1200" dirty="0" smtClean="0"/>
              <a:t>ou Magellan partent pour de grandes expéditions en navire pour s’enrichir, convertir de nouveaux hommes au </a:t>
            </a:r>
            <a:r>
              <a:rPr lang="fr-FR" sz="1200" b="1" dirty="0" smtClean="0">
                <a:solidFill>
                  <a:srgbClr val="0099CC"/>
                </a:solidFill>
              </a:rPr>
              <a:t>_ _ _ _ _ _ _ _ _ </a:t>
            </a:r>
            <a:r>
              <a:rPr lang="fr-FR" sz="1200" dirty="0" smtClean="0"/>
              <a:t>, découvrir de nouvelles </a:t>
            </a:r>
            <a:r>
              <a:rPr lang="fr-FR" sz="1200" b="1" dirty="0" smtClean="0">
                <a:solidFill>
                  <a:srgbClr val="0099CC"/>
                </a:solidFill>
              </a:rPr>
              <a:t>_ _ _ _ _ _ _ _</a:t>
            </a:r>
            <a:r>
              <a:rPr lang="fr-FR" sz="1200" dirty="0" smtClean="0"/>
              <a:t>. Ils embarquent sur des </a:t>
            </a:r>
            <a:r>
              <a:rPr lang="fr-FR" sz="1200" b="1" dirty="0" smtClean="0">
                <a:solidFill>
                  <a:srgbClr val="0099CC"/>
                </a:solidFill>
              </a:rPr>
              <a:t>_ _ _ _ _ _ _ _ _</a:t>
            </a:r>
            <a:r>
              <a:rPr lang="fr-FR" sz="1200" dirty="0" smtClean="0"/>
              <a:t> et utilisent de nouveaux instruments pour se guider sur l’eau : </a:t>
            </a:r>
            <a:r>
              <a:rPr lang="fr-FR" sz="1200" b="1" dirty="0" smtClean="0">
                <a:solidFill>
                  <a:srgbClr val="0099CC"/>
                </a:solidFill>
              </a:rPr>
              <a:t>_ _ _ _ _ _ _ _ _ </a:t>
            </a:r>
            <a:r>
              <a:rPr lang="fr-FR" sz="1200" dirty="0" smtClean="0"/>
              <a:t>, l’astrolabe. Ils ramènent des aliments inconnus comme  le maïs, la figue, le </a:t>
            </a:r>
            <a:r>
              <a:rPr lang="fr-FR" sz="1200" b="1" dirty="0" smtClean="0">
                <a:solidFill>
                  <a:srgbClr val="0099CC"/>
                </a:solidFill>
              </a:rPr>
              <a:t>_ _ _ _ _ _ _ _ _ </a:t>
            </a:r>
            <a:r>
              <a:rPr lang="fr-FR" sz="1200" dirty="0" smtClean="0">
                <a:solidFill>
                  <a:srgbClr val="FF0000"/>
                </a:solidFill>
              </a:rPr>
              <a:t>, l</a:t>
            </a:r>
            <a:r>
              <a:rPr lang="fr-FR" sz="1200" dirty="0" smtClean="0"/>
              <a:t>a tomate et la pomme de terre.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144066" y="6084590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 smtClean="0">
                <a:solidFill>
                  <a:srgbClr val="00B0F0"/>
                </a:solidFill>
              </a:rPr>
              <a:t>Aux Temps Modernes</a:t>
            </a:r>
            <a:endParaRPr lang="fr-FR" sz="1800" b="1" dirty="0">
              <a:solidFill>
                <a:srgbClr val="00B0F0"/>
              </a:solidFill>
            </a:endParaRPr>
          </a:p>
        </p:txBody>
      </p:sp>
      <p:sp>
        <p:nvSpPr>
          <p:cNvPr id="30" name="ZoneTexte 21"/>
          <p:cNvSpPr txBox="1">
            <a:spLocks noChangeArrowheads="1"/>
          </p:cNvSpPr>
          <p:nvPr/>
        </p:nvSpPr>
        <p:spPr bwMode="auto">
          <a:xfrm>
            <a:off x="144066" y="6419269"/>
            <a:ext cx="6902651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064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064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064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064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fr-FR" altLang="fr-FR" sz="1200" b="1" dirty="0" smtClean="0">
                <a:solidFill>
                  <a:srgbClr val="00B0F0"/>
                </a:solidFill>
              </a:rPr>
              <a:t>Mots à replacer :   </a:t>
            </a:r>
            <a:r>
              <a:rPr lang="fr-FR" altLang="fr-FR" sz="1050" i="1" dirty="0" smtClean="0">
                <a:solidFill>
                  <a:srgbClr val="00B0F0"/>
                </a:solidFill>
              </a:rPr>
              <a:t>terres  – Christophe Colomb -  chocolat – boussole -  christianisme - caravelles 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44066" y="8639710"/>
            <a:ext cx="68407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200" dirty="0" smtClean="0"/>
              <a:t>L’invention de la </a:t>
            </a:r>
            <a:r>
              <a:rPr lang="fr-FR" sz="1200" b="1" dirty="0" smtClean="0">
                <a:solidFill>
                  <a:srgbClr val="0099CC"/>
                </a:solidFill>
              </a:rPr>
              <a:t>_ _ _ _ _ _ _ _ _ </a:t>
            </a:r>
            <a:r>
              <a:rPr lang="fr-FR" sz="1200" dirty="0" smtClean="0"/>
              <a:t>au XIXe siècle va permettre une véritable révolution des transport. Pour améliorer les voyages terrestres, on invente : le </a:t>
            </a:r>
            <a:r>
              <a:rPr lang="fr-FR" sz="1200" b="1" dirty="0" smtClean="0">
                <a:solidFill>
                  <a:srgbClr val="0099CC"/>
                </a:solidFill>
              </a:rPr>
              <a:t>_ _ _ _ _ _ _ _ _ </a:t>
            </a:r>
            <a:r>
              <a:rPr lang="fr-FR" sz="1200" dirty="0" smtClean="0"/>
              <a:t>, l’automobile, le métro, le tramway. Pour améliorer les voyages maritimes, on invente : les bateaux à vapeur puis à </a:t>
            </a:r>
            <a:r>
              <a:rPr lang="fr-FR" sz="1200" b="1" dirty="0" smtClean="0">
                <a:solidFill>
                  <a:srgbClr val="0099CC"/>
                </a:solidFill>
              </a:rPr>
              <a:t>_ _ _ _ _ _ _ _ _ </a:t>
            </a:r>
            <a:r>
              <a:rPr lang="fr-FR" sz="1200" dirty="0" smtClean="0"/>
              <a:t>. Enfin, on découvre qu’on peut également voyager dans les airs avec le ballon </a:t>
            </a:r>
            <a:r>
              <a:rPr lang="fr-FR" sz="1200" b="1" dirty="0" smtClean="0">
                <a:solidFill>
                  <a:srgbClr val="0099CC"/>
                </a:solidFill>
              </a:rPr>
              <a:t>_ _ _ _ _ _ _ _ _ </a:t>
            </a:r>
            <a:r>
              <a:rPr lang="fr-FR" sz="1200" dirty="0" smtClean="0">
                <a:solidFill>
                  <a:srgbClr val="FF0000"/>
                </a:solidFill>
              </a:rPr>
              <a:t>,</a:t>
            </a:r>
            <a:r>
              <a:rPr lang="fr-FR" sz="1200" dirty="0" smtClean="0"/>
              <a:t>  puis l’avion  </a:t>
            </a:r>
          </a:p>
          <a:p>
            <a:pPr>
              <a:lnSpc>
                <a:spcPct val="150000"/>
              </a:lnSpc>
            </a:pPr>
            <a:r>
              <a:rPr lang="fr-FR" sz="1200" dirty="0" smtClean="0"/>
              <a:t>avant de se lancer à la conquête de l’espace en créant les </a:t>
            </a:r>
            <a:r>
              <a:rPr lang="fr-FR" sz="1200" b="1" dirty="0" smtClean="0">
                <a:solidFill>
                  <a:srgbClr val="0099CC"/>
                </a:solidFill>
              </a:rPr>
              <a:t>_ _ _ _ _ _ _ _ _ </a:t>
            </a:r>
            <a:r>
              <a:rPr lang="fr-FR" sz="1200" dirty="0" smtClean="0"/>
              <a:t>.</a:t>
            </a:r>
          </a:p>
        </p:txBody>
      </p:sp>
      <p:sp>
        <p:nvSpPr>
          <p:cNvPr id="32" name="ZoneTexte 31"/>
          <p:cNvSpPr txBox="1"/>
          <p:nvPr/>
        </p:nvSpPr>
        <p:spPr>
          <a:xfrm>
            <a:off x="145381" y="8100814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 smtClean="0">
                <a:solidFill>
                  <a:srgbClr val="00B0F0"/>
                </a:solidFill>
              </a:rPr>
              <a:t>A l’époque contemporaine</a:t>
            </a:r>
            <a:endParaRPr lang="fr-FR" sz="1800" b="1" dirty="0">
              <a:solidFill>
                <a:srgbClr val="00B0F0"/>
              </a:solidFill>
            </a:endParaRPr>
          </a:p>
        </p:txBody>
      </p:sp>
      <p:sp>
        <p:nvSpPr>
          <p:cNvPr id="33" name="ZoneTexte 21"/>
          <p:cNvSpPr txBox="1">
            <a:spLocks noChangeArrowheads="1"/>
          </p:cNvSpPr>
          <p:nvPr/>
        </p:nvSpPr>
        <p:spPr bwMode="auto">
          <a:xfrm>
            <a:off x="144066" y="8440723"/>
            <a:ext cx="65992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064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064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064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064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fr-FR" altLang="fr-FR" sz="1200" b="1" dirty="0" smtClean="0">
                <a:solidFill>
                  <a:srgbClr val="00B0F0"/>
                </a:solidFill>
              </a:rPr>
              <a:t>Mots à replacer :   </a:t>
            </a:r>
            <a:r>
              <a:rPr lang="fr-FR" altLang="fr-FR" sz="1050" i="1" dirty="0" smtClean="0">
                <a:solidFill>
                  <a:srgbClr val="00B0F0"/>
                </a:solidFill>
              </a:rPr>
              <a:t>fusées – machine à vapeur  - dirigeable – chemin de fer - moteur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694</TotalTime>
  <Words>963</Words>
  <Application>Microsoft Office PowerPoint</Application>
  <PresentationFormat>Personnalisé</PresentationFormat>
  <Paragraphs>56</Paragraphs>
  <Slides>3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Diapositive 1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STELLA FRAISSE</dc:creator>
  <cp:lastModifiedBy>STELLA FRAISSE</cp:lastModifiedBy>
  <cp:revision>74</cp:revision>
  <dcterms:created xsi:type="dcterms:W3CDTF">2016-08-26T08:49:42Z</dcterms:created>
  <dcterms:modified xsi:type="dcterms:W3CDTF">2017-04-03T11:04:00Z</dcterms:modified>
</cp:coreProperties>
</file>