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3"/>
  </p:notesMasterIdLst>
  <p:handoutMasterIdLst>
    <p:handoutMasterId r:id="rId24"/>
  </p:handoutMasterIdLst>
  <p:sldIdLst>
    <p:sldId id="339" r:id="rId2"/>
    <p:sldId id="468" r:id="rId3"/>
    <p:sldId id="433" r:id="rId4"/>
    <p:sldId id="485" r:id="rId5"/>
    <p:sldId id="486" r:id="rId6"/>
    <p:sldId id="487" r:id="rId7"/>
    <p:sldId id="466" r:id="rId8"/>
    <p:sldId id="472" r:id="rId9"/>
    <p:sldId id="473" r:id="rId10"/>
    <p:sldId id="474" r:id="rId11"/>
    <p:sldId id="475" r:id="rId12"/>
    <p:sldId id="476" r:id="rId13"/>
    <p:sldId id="479" r:id="rId14"/>
    <p:sldId id="480" r:id="rId15"/>
    <p:sldId id="481" r:id="rId16"/>
    <p:sldId id="483" r:id="rId17"/>
    <p:sldId id="484" r:id="rId18"/>
    <p:sldId id="488" r:id="rId19"/>
    <p:sldId id="489" r:id="rId20"/>
    <p:sldId id="471" r:id="rId21"/>
    <p:sldId id="490" r:id="rId22"/>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66FF"/>
    <a:srgbClr val="6699FF"/>
    <a:srgbClr val="0066CC"/>
    <a:srgbClr val="55D4ED"/>
    <a:srgbClr val="3399FF"/>
    <a:srgbClr val="17B7D7"/>
    <a:srgbClr val="FFFF00"/>
    <a:srgbClr val="008A3E"/>
    <a:srgbClr val="CC9900"/>
  </p:clrMru>
</p:presentationPr>
</file>

<file path=ppt/tableStyles.xml><?xml version="1.0" encoding="utf-8"?>
<a:tblStyleLst xmlns:a="http://schemas.openxmlformats.org/drawingml/2006/main" def="{5C22544A-7EE6-4342-B048-85BDC9FD1C3A}">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27F97BB-C833-4FB7-BDE5-3F7075034690}" styleName="Style à thème 2 - Accentuation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Style foncé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E3FDE45-AF77-4B5C-9715-49D594BDF05E}" styleName="Style léger 1 - Accentuation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Style léger 2 - Accentuation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191" autoAdjust="0"/>
    <p:restoredTop sz="96333" autoAdjust="0"/>
  </p:normalViewPr>
  <p:slideViewPr>
    <p:cSldViewPr>
      <p:cViewPr>
        <p:scale>
          <a:sx n="60" d="100"/>
          <a:sy n="60" d="100"/>
        </p:scale>
        <p:origin x="-946" y="149"/>
      </p:cViewPr>
      <p:guideLst>
        <p:guide orient="horz" pos="2160"/>
        <p:guide pos="2880"/>
      </p:guideLst>
    </p:cSldViewPr>
  </p:slideViewPr>
  <p:outlineViewPr>
    <p:cViewPr>
      <p:scale>
        <a:sx n="33" d="100"/>
        <a:sy n="33" d="100"/>
      </p:scale>
      <p:origin x="250" y="0"/>
    </p:cViewPr>
  </p:outlineViewPr>
  <p:notesTextViewPr>
    <p:cViewPr>
      <p:scale>
        <a:sx n="100" d="100"/>
        <a:sy n="100" d="100"/>
      </p:scale>
      <p:origin x="0" y="0"/>
    </p:cViewPr>
  </p:notesTextViewPr>
  <p:sorterViewPr>
    <p:cViewPr>
      <p:scale>
        <a:sx n="66" d="100"/>
        <a:sy n="66" d="100"/>
      </p:scale>
      <p:origin x="0" y="523"/>
    </p:cViewPr>
  </p:sorterViewPr>
  <p:notesViewPr>
    <p:cSldViewPr>
      <p:cViewPr varScale="1">
        <p:scale>
          <a:sx n="37" d="100"/>
          <a:sy n="37" d="100"/>
        </p:scale>
        <p:origin x="-2362" y="-8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D78F48E-E318-45BF-8E28-5E90FBF5F251}" type="datetimeFigureOut">
              <a:rPr lang="fr-FR" smtClean="0"/>
              <a:pPr/>
              <a:t>14/06/2013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D77616-7055-4153-9285-53FA8D9EF90A}"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fr-FR" altLang="zh-CN"/>
          </a:p>
        </p:txBody>
      </p:sp>
      <p:sp>
        <p:nvSpPr>
          <p:cNvPr id="3" name="Espace réservé de la date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0F4721CB-4788-4F5F-8EAA-D1633BAD79D4}" type="datetimeFigureOut">
              <a:rPr lang="fr-FR" altLang="zh-CN"/>
              <a:pPr>
                <a:defRPr/>
              </a:pPr>
              <a:t>14/06/2013</a:t>
            </a:fld>
            <a:endParaRPr lang="fr-FR" altLang="zh-CN"/>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fr-FR" altLang="zh-CN"/>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BFC9DA6F-42BE-41F5-86E9-6F74532F0AC2}" type="slidenum">
              <a:rPr lang="fr-FR" altLang="zh-CN"/>
              <a:pPr>
                <a:defRPr/>
              </a:pPr>
              <a:t>‹N°›</a:t>
            </a:fld>
            <a:endParaRPr lang="fr-FR" altLang="zh-CN"/>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err="1" smtClean="0"/>
              <a:t>Bismillahi</a:t>
            </a:r>
            <a:r>
              <a:rPr lang="fr-FR" baseline="0" dirty="0" smtClean="0"/>
              <a:t> </a:t>
            </a:r>
            <a:r>
              <a:rPr lang="fr-FR" baseline="0" dirty="0" err="1" smtClean="0"/>
              <a:t>rahmani</a:t>
            </a:r>
            <a:r>
              <a:rPr lang="fr-FR" baseline="0" dirty="0" smtClean="0"/>
              <a:t> ra7im </a:t>
            </a:r>
            <a:r>
              <a:rPr lang="fr-FR" baseline="0" dirty="0" err="1" smtClean="0"/>
              <a:t>wa</a:t>
            </a:r>
            <a:r>
              <a:rPr lang="fr-FR" baseline="0" dirty="0" smtClean="0"/>
              <a:t> </a:t>
            </a:r>
            <a:r>
              <a:rPr lang="fr-FR" baseline="0" dirty="0" err="1" smtClean="0"/>
              <a:t>salato</a:t>
            </a:r>
            <a:r>
              <a:rPr lang="fr-FR" baseline="0" dirty="0" smtClean="0"/>
              <a:t> </a:t>
            </a:r>
            <a:r>
              <a:rPr lang="fr-FR" baseline="0" dirty="0" err="1" smtClean="0"/>
              <a:t>wa</a:t>
            </a:r>
            <a:r>
              <a:rPr lang="fr-FR" baseline="0" dirty="0" smtClean="0"/>
              <a:t> </a:t>
            </a:r>
            <a:r>
              <a:rPr lang="fr-FR" baseline="0" dirty="0" err="1" smtClean="0"/>
              <a:t>salamo</a:t>
            </a:r>
            <a:r>
              <a:rPr lang="fr-FR" baseline="0" dirty="0" smtClean="0"/>
              <a:t> 3ala </a:t>
            </a:r>
          </a:p>
          <a:p>
            <a:r>
              <a:rPr lang="fr-FR" baseline="0" dirty="0" smtClean="0"/>
              <a:t>Qui s’</a:t>
            </a:r>
            <a:r>
              <a:rPr lang="fr-FR" baseline="0" dirty="0" err="1" smtClean="0"/>
              <a:t>estachrafi</a:t>
            </a:r>
            <a:r>
              <a:rPr lang="fr-FR" baseline="0" dirty="0" smtClean="0"/>
              <a:t> </a:t>
            </a:r>
            <a:r>
              <a:rPr lang="fr-FR" baseline="0" dirty="0" err="1" smtClean="0"/>
              <a:t>lmorsaline</a:t>
            </a:r>
            <a:r>
              <a:rPr lang="fr-FR" baseline="0" dirty="0" smtClean="0"/>
              <a:t>, </a:t>
            </a:r>
          </a:p>
          <a:p>
            <a:r>
              <a:rPr lang="fr-FR" baseline="0" dirty="0" smtClean="0"/>
              <a:t> qui s’est excusé au dernier moment </a:t>
            </a:r>
            <a:r>
              <a:rPr lang="fr-FR" baseline="0" dirty="0" err="1" smtClean="0"/>
              <a:t>moment</a:t>
            </a:r>
            <a:r>
              <a:rPr lang="fr-FR" baseline="0" dirty="0" smtClean="0"/>
              <a:t> de ne pas pouvoir assister à notre soutenance suite à un déplacement imprévu </a:t>
            </a:r>
            <a:endParaRPr lang="fr-FR" dirty="0"/>
          </a:p>
        </p:txBody>
      </p:sp>
      <p:sp>
        <p:nvSpPr>
          <p:cNvPr id="4" name="Espace réservé du numéro de diapositive 3"/>
          <p:cNvSpPr>
            <a:spLocks noGrp="1"/>
          </p:cNvSpPr>
          <p:nvPr>
            <p:ph type="sldNum" sz="quarter" idx="10"/>
          </p:nvPr>
        </p:nvSpPr>
        <p:spPr/>
        <p:txBody>
          <a:bodyPr/>
          <a:lstStyle/>
          <a:p>
            <a:fld id="{ADDDE3B5-8106-4F00-B73B-78729B0BA60A}"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FC9DA6F-42BE-41F5-86E9-6F74532F0AC2}" type="slidenum">
              <a:rPr lang="fr-FR" altLang="zh-CN" smtClean="0"/>
              <a:pPr>
                <a:defRPr/>
              </a:pPr>
              <a:t>2</a:t>
            </a:fld>
            <a:endParaRPr lang="fr-FR"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lgn="l" rtl="0" fontAlgn="base">
              <a:spcBef>
                <a:spcPct val="0"/>
              </a:spcBef>
              <a:spcAft>
                <a:spcPct val="0"/>
              </a:spcAft>
              <a:defRPr/>
            </a:pPr>
            <a:fld id="{1330C214-039C-4A52-9B7D-C79CDE10DE99}" type="datetime1">
              <a:rPr lang="fr-FR" altLang="zh-CN" sz="1200" kern="1200" smtClean="0">
                <a:solidFill>
                  <a:srgbClr val="898989"/>
                </a:solidFill>
                <a:latin typeface="Calibri" pitchFamily="34" charset="0"/>
                <a:cs typeface="Arial" pitchFamily="34" charset="0"/>
              </a:rPr>
              <a:pPr algn="l" rtl="0" fontAlgn="base">
                <a:spcBef>
                  <a:spcPct val="0"/>
                </a:spcBef>
                <a:spcAft>
                  <a:spcPct val="0"/>
                </a:spcAft>
                <a:defRPr/>
              </a:pPr>
              <a:t>14/06/2013</a:t>
            </a:fld>
            <a:endParaRPr lang="fr-FR" altLang="zh-CN" sz="1200" kern="1200">
              <a:solidFill>
                <a:srgbClr val="898989"/>
              </a:solidFill>
              <a:latin typeface="Calibri" pitchFamily="34" charset="0"/>
              <a:cs typeface="Arial" pitchFamily="34" charset="0"/>
            </a:endParaRPr>
          </a:p>
        </p:txBody>
      </p:sp>
      <p:sp>
        <p:nvSpPr>
          <p:cNvPr id="5" name="Espace réservé du pied de page 4"/>
          <p:cNvSpPr>
            <a:spLocks noGrp="1"/>
          </p:cNvSpPr>
          <p:nvPr>
            <p:ph type="ftr" sz="quarter" idx="11"/>
          </p:nvPr>
        </p:nvSpPr>
        <p:spPr/>
        <p:txBody>
          <a:bodyPr/>
          <a:lstStyle>
            <a:lvl1pPr>
              <a:defRPr/>
            </a:lvl1pPr>
          </a:lstStyle>
          <a:p>
            <a:pPr algn="ctr" rtl="0" fontAlgn="base">
              <a:spcBef>
                <a:spcPct val="0"/>
              </a:spcBef>
              <a:spcAft>
                <a:spcPct val="0"/>
              </a:spcAft>
              <a:defRPr/>
            </a:pPr>
            <a:endParaRPr lang="fr-FR" altLang="zh-CN" sz="1200" kern="1200">
              <a:solidFill>
                <a:srgbClr val="898989"/>
              </a:solidFill>
              <a:latin typeface="Calibri" pitchFamily="34" charset="0"/>
              <a:cs typeface="Arial" pitchFamily="34" charset="0"/>
            </a:endParaRPr>
          </a:p>
        </p:txBody>
      </p:sp>
      <p:sp>
        <p:nvSpPr>
          <p:cNvPr id="6" name="Espace réservé du numéro de diapositive 5"/>
          <p:cNvSpPr>
            <a:spLocks noGrp="1"/>
          </p:cNvSpPr>
          <p:nvPr>
            <p:ph type="sldNum" sz="quarter" idx="12"/>
          </p:nvPr>
        </p:nvSpPr>
        <p:spPr/>
        <p:txBody>
          <a:bodyPr/>
          <a:lstStyle>
            <a:lvl1pPr>
              <a:defRPr/>
            </a:lvl1pPr>
          </a:lstStyle>
          <a:p>
            <a:pPr algn="r" rtl="0" fontAlgn="base">
              <a:spcBef>
                <a:spcPct val="0"/>
              </a:spcBef>
              <a:spcAft>
                <a:spcPct val="0"/>
              </a:spcAft>
              <a:defRPr/>
            </a:pPr>
            <a:fld id="{52476128-62A6-409C-B0B0-0627F98F74C3}" type="slidenum">
              <a:rPr lang="fr-FR" altLang="zh-CN" sz="1200" kern="1200">
                <a:solidFill>
                  <a:srgbClr val="898989"/>
                </a:solidFill>
                <a:latin typeface="Calibri" pitchFamily="34" charset="0"/>
                <a:cs typeface="Arial" pitchFamily="34" charset="0"/>
              </a:rPr>
              <a:pPr algn="r" rtl="0" fontAlgn="base">
                <a:spcBef>
                  <a:spcPct val="0"/>
                </a:spcBef>
                <a:spcAft>
                  <a:spcPct val="0"/>
                </a:spcAft>
                <a:defRPr/>
              </a:pPr>
              <a:t>‹N°›</a:t>
            </a:fld>
            <a:endParaRPr lang="fr-FR" altLang="zh-CN" sz="1200" kern="1200">
              <a:solidFill>
                <a:srgbClr val="898989"/>
              </a:solidFill>
              <a:latin typeface="Calibri" pitchFamily="34" charset="0"/>
              <a:cs typeface="Arial" pitchFamily="34" charset="0"/>
            </a:endParaRPr>
          </a:p>
        </p:txBody>
      </p:sp>
    </p:spTree>
  </p:cSld>
  <p:clrMapOvr>
    <a:masterClrMapping/>
  </p:clrMapOvr>
  <p:transition>
    <p:cover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lgn="l" rtl="0" fontAlgn="base">
              <a:spcBef>
                <a:spcPct val="0"/>
              </a:spcBef>
              <a:spcAft>
                <a:spcPct val="0"/>
              </a:spcAft>
              <a:defRPr/>
            </a:pPr>
            <a:fld id="{F76C905A-B2D2-4391-B29A-8B83CD20FD85}" type="datetime1">
              <a:rPr lang="fr-FR" altLang="zh-CN" sz="1200" kern="1200" smtClean="0">
                <a:solidFill>
                  <a:srgbClr val="898989"/>
                </a:solidFill>
                <a:latin typeface="Calibri" pitchFamily="34" charset="0"/>
                <a:cs typeface="Arial" pitchFamily="34" charset="0"/>
              </a:rPr>
              <a:pPr algn="l" rtl="0" fontAlgn="base">
                <a:spcBef>
                  <a:spcPct val="0"/>
                </a:spcBef>
                <a:spcAft>
                  <a:spcPct val="0"/>
                </a:spcAft>
                <a:defRPr/>
              </a:pPr>
              <a:t>14/06/2013</a:t>
            </a:fld>
            <a:endParaRPr lang="fr-FR" altLang="zh-CN" sz="1200" kern="1200">
              <a:solidFill>
                <a:srgbClr val="898989"/>
              </a:solidFill>
              <a:latin typeface="Calibri" pitchFamily="34" charset="0"/>
              <a:cs typeface="Arial" pitchFamily="34" charset="0"/>
            </a:endParaRPr>
          </a:p>
        </p:txBody>
      </p:sp>
      <p:sp>
        <p:nvSpPr>
          <p:cNvPr id="5" name="Espace réservé du pied de page 4"/>
          <p:cNvSpPr>
            <a:spLocks noGrp="1"/>
          </p:cNvSpPr>
          <p:nvPr>
            <p:ph type="ftr" sz="quarter" idx="11"/>
          </p:nvPr>
        </p:nvSpPr>
        <p:spPr/>
        <p:txBody>
          <a:bodyPr/>
          <a:lstStyle>
            <a:lvl1pPr>
              <a:defRPr/>
            </a:lvl1pPr>
          </a:lstStyle>
          <a:p>
            <a:pPr algn="ctr" rtl="0" fontAlgn="base">
              <a:spcBef>
                <a:spcPct val="0"/>
              </a:spcBef>
              <a:spcAft>
                <a:spcPct val="0"/>
              </a:spcAft>
              <a:defRPr/>
            </a:pPr>
            <a:endParaRPr lang="fr-FR" altLang="zh-CN" sz="1200" kern="1200">
              <a:solidFill>
                <a:srgbClr val="898989"/>
              </a:solidFill>
              <a:latin typeface="Calibri" pitchFamily="34" charset="0"/>
              <a:cs typeface="Arial" pitchFamily="34" charset="0"/>
            </a:endParaRPr>
          </a:p>
        </p:txBody>
      </p:sp>
      <p:sp>
        <p:nvSpPr>
          <p:cNvPr id="6" name="Espace réservé du numéro de diapositive 5"/>
          <p:cNvSpPr>
            <a:spLocks noGrp="1"/>
          </p:cNvSpPr>
          <p:nvPr>
            <p:ph type="sldNum" sz="quarter" idx="12"/>
          </p:nvPr>
        </p:nvSpPr>
        <p:spPr/>
        <p:txBody>
          <a:bodyPr/>
          <a:lstStyle>
            <a:lvl1pPr>
              <a:defRPr/>
            </a:lvl1pPr>
          </a:lstStyle>
          <a:p>
            <a:pPr algn="r" rtl="0" fontAlgn="base">
              <a:spcBef>
                <a:spcPct val="0"/>
              </a:spcBef>
              <a:spcAft>
                <a:spcPct val="0"/>
              </a:spcAft>
              <a:defRPr/>
            </a:pPr>
            <a:fld id="{8B267AF0-50F5-48E7-AE51-9C2D96C4C8C2}" type="slidenum">
              <a:rPr lang="fr-FR" altLang="zh-CN" sz="1200" kern="1200">
                <a:solidFill>
                  <a:srgbClr val="898989"/>
                </a:solidFill>
                <a:latin typeface="Calibri" pitchFamily="34" charset="0"/>
                <a:cs typeface="Arial" pitchFamily="34" charset="0"/>
              </a:rPr>
              <a:pPr algn="r" rtl="0" fontAlgn="base">
                <a:spcBef>
                  <a:spcPct val="0"/>
                </a:spcBef>
                <a:spcAft>
                  <a:spcPct val="0"/>
                </a:spcAft>
                <a:defRPr/>
              </a:pPr>
              <a:t>‹N°›</a:t>
            </a:fld>
            <a:endParaRPr lang="fr-FR" altLang="zh-CN" sz="1200" kern="1200">
              <a:solidFill>
                <a:srgbClr val="898989"/>
              </a:solidFill>
              <a:latin typeface="Calibri" pitchFamily="34" charset="0"/>
              <a:cs typeface="Arial" pitchFamily="34" charset="0"/>
            </a:endParaRPr>
          </a:p>
        </p:txBody>
      </p:sp>
    </p:spTree>
  </p:cSld>
  <p:clrMapOvr>
    <a:masterClrMapping/>
  </p:clrMapOvr>
  <p:transition>
    <p:cover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lgn="l" rtl="0" fontAlgn="base">
              <a:spcBef>
                <a:spcPct val="0"/>
              </a:spcBef>
              <a:spcAft>
                <a:spcPct val="0"/>
              </a:spcAft>
              <a:defRPr/>
            </a:pPr>
            <a:fld id="{FB662E76-6D44-4C31-8C2A-BD1E4B2A0E55}" type="datetime1">
              <a:rPr lang="fr-FR" altLang="zh-CN" sz="1200" kern="1200" smtClean="0">
                <a:solidFill>
                  <a:srgbClr val="898989"/>
                </a:solidFill>
                <a:latin typeface="Calibri" pitchFamily="34" charset="0"/>
                <a:cs typeface="Arial" pitchFamily="34" charset="0"/>
              </a:rPr>
              <a:pPr algn="l" rtl="0" fontAlgn="base">
                <a:spcBef>
                  <a:spcPct val="0"/>
                </a:spcBef>
                <a:spcAft>
                  <a:spcPct val="0"/>
                </a:spcAft>
                <a:defRPr/>
              </a:pPr>
              <a:t>14/06/2013</a:t>
            </a:fld>
            <a:endParaRPr lang="fr-FR" altLang="zh-CN" sz="1200" kern="1200">
              <a:solidFill>
                <a:srgbClr val="898989"/>
              </a:solidFill>
              <a:latin typeface="Calibri" pitchFamily="34" charset="0"/>
              <a:cs typeface="Arial" pitchFamily="34" charset="0"/>
            </a:endParaRPr>
          </a:p>
        </p:txBody>
      </p:sp>
      <p:sp>
        <p:nvSpPr>
          <p:cNvPr id="5" name="Espace réservé du pied de page 4"/>
          <p:cNvSpPr>
            <a:spLocks noGrp="1"/>
          </p:cNvSpPr>
          <p:nvPr>
            <p:ph type="ftr" sz="quarter" idx="11"/>
          </p:nvPr>
        </p:nvSpPr>
        <p:spPr/>
        <p:txBody>
          <a:bodyPr/>
          <a:lstStyle>
            <a:lvl1pPr>
              <a:defRPr/>
            </a:lvl1pPr>
          </a:lstStyle>
          <a:p>
            <a:pPr algn="ctr" rtl="0" fontAlgn="base">
              <a:spcBef>
                <a:spcPct val="0"/>
              </a:spcBef>
              <a:spcAft>
                <a:spcPct val="0"/>
              </a:spcAft>
              <a:defRPr/>
            </a:pPr>
            <a:endParaRPr lang="fr-FR" altLang="zh-CN" sz="1200" kern="1200">
              <a:solidFill>
                <a:srgbClr val="898989"/>
              </a:solidFill>
              <a:latin typeface="Calibri" pitchFamily="34" charset="0"/>
              <a:cs typeface="Arial" pitchFamily="34" charset="0"/>
            </a:endParaRPr>
          </a:p>
        </p:txBody>
      </p:sp>
      <p:sp>
        <p:nvSpPr>
          <p:cNvPr id="6" name="Espace réservé du numéro de diapositive 5"/>
          <p:cNvSpPr>
            <a:spLocks noGrp="1"/>
          </p:cNvSpPr>
          <p:nvPr>
            <p:ph type="sldNum" sz="quarter" idx="12"/>
          </p:nvPr>
        </p:nvSpPr>
        <p:spPr/>
        <p:txBody>
          <a:bodyPr/>
          <a:lstStyle>
            <a:lvl1pPr>
              <a:defRPr/>
            </a:lvl1pPr>
          </a:lstStyle>
          <a:p>
            <a:pPr algn="r" rtl="0" fontAlgn="base">
              <a:spcBef>
                <a:spcPct val="0"/>
              </a:spcBef>
              <a:spcAft>
                <a:spcPct val="0"/>
              </a:spcAft>
              <a:defRPr/>
            </a:pPr>
            <a:fld id="{944D4AD2-313F-4A11-8573-8A93EBD27685}" type="slidenum">
              <a:rPr lang="fr-FR" altLang="zh-CN" sz="1200" kern="1200">
                <a:solidFill>
                  <a:srgbClr val="898989"/>
                </a:solidFill>
                <a:latin typeface="Calibri" pitchFamily="34" charset="0"/>
                <a:cs typeface="Arial" pitchFamily="34" charset="0"/>
              </a:rPr>
              <a:pPr algn="r" rtl="0" fontAlgn="base">
                <a:spcBef>
                  <a:spcPct val="0"/>
                </a:spcBef>
                <a:spcAft>
                  <a:spcPct val="0"/>
                </a:spcAft>
                <a:defRPr/>
              </a:pPr>
              <a:t>‹N°›</a:t>
            </a:fld>
            <a:endParaRPr lang="fr-FR" altLang="zh-CN" sz="1200" kern="1200">
              <a:solidFill>
                <a:srgbClr val="898989"/>
              </a:solidFill>
              <a:latin typeface="Calibri" pitchFamily="34" charset="0"/>
              <a:cs typeface="Arial" pitchFamily="34" charset="0"/>
            </a:endParaRPr>
          </a:p>
        </p:txBody>
      </p:sp>
    </p:spTree>
  </p:cSld>
  <p:clrMapOvr>
    <a:masterClrMapping/>
  </p:clrMapOvr>
  <p:transition>
    <p:cover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lgn="l" rtl="0" fontAlgn="base">
              <a:spcBef>
                <a:spcPct val="0"/>
              </a:spcBef>
              <a:spcAft>
                <a:spcPct val="0"/>
              </a:spcAft>
              <a:defRPr/>
            </a:pPr>
            <a:fld id="{911A79A5-0886-4636-983C-28B898DB3800}" type="datetime1">
              <a:rPr lang="fr-FR" altLang="zh-CN" sz="1200" kern="1200" smtClean="0">
                <a:solidFill>
                  <a:srgbClr val="898989"/>
                </a:solidFill>
                <a:latin typeface="Calibri" pitchFamily="34" charset="0"/>
                <a:cs typeface="Arial" pitchFamily="34" charset="0"/>
              </a:rPr>
              <a:pPr algn="l" rtl="0" fontAlgn="base">
                <a:spcBef>
                  <a:spcPct val="0"/>
                </a:spcBef>
                <a:spcAft>
                  <a:spcPct val="0"/>
                </a:spcAft>
                <a:defRPr/>
              </a:pPr>
              <a:t>14/06/2013</a:t>
            </a:fld>
            <a:endParaRPr lang="fr-FR" altLang="zh-CN" sz="1200" kern="1200">
              <a:solidFill>
                <a:srgbClr val="898989"/>
              </a:solidFill>
              <a:latin typeface="Calibri" pitchFamily="34" charset="0"/>
              <a:cs typeface="Arial" pitchFamily="34" charset="0"/>
            </a:endParaRPr>
          </a:p>
        </p:txBody>
      </p:sp>
      <p:sp>
        <p:nvSpPr>
          <p:cNvPr id="5" name="Espace réservé du pied de page 4"/>
          <p:cNvSpPr>
            <a:spLocks noGrp="1"/>
          </p:cNvSpPr>
          <p:nvPr>
            <p:ph type="ftr" sz="quarter" idx="11"/>
          </p:nvPr>
        </p:nvSpPr>
        <p:spPr/>
        <p:txBody>
          <a:bodyPr/>
          <a:lstStyle>
            <a:lvl1pPr>
              <a:defRPr/>
            </a:lvl1pPr>
          </a:lstStyle>
          <a:p>
            <a:pPr algn="ctr" rtl="0" fontAlgn="base">
              <a:spcBef>
                <a:spcPct val="0"/>
              </a:spcBef>
              <a:spcAft>
                <a:spcPct val="0"/>
              </a:spcAft>
              <a:defRPr/>
            </a:pPr>
            <a:endParaRPr lang="fr-FR" altLang="zh-CN" sz="1200" kern="1200">
              <a:solidFill>
                <a:srgbClr val="898989"/>
              </a:solidFill>
              <a:latin typeface="Calibri" pitchFamily="34" charset="0"/>
              <a:cs typeface="Arial" pitchFamily="34" charset="0"/>
            </a:endParaRPr>
          </a:p>
        </p:txBody>
      </p:sp>
      <p:sp>
        <p:nvSpPr>
          <p:cNvPr id="6" name="Espace réservé du numéro de diapositive 5"/>
          <p:cNvSpPr>
            <a:spLocks noGrp="1"/>
          </p:cNvSpPr>
          <p:nvPr>
            <p:ph type="sldNum" sz="quarter" idx="12"/>
          </p:nvPr>
        </p:nvSpPr>
        <p:spPr/>
        <p:txBody>
          <a:bodyPr/>
          <a:lstStyle>
            <a:lvl1pPr>
              <a:defRPr/>
            </a:lvl1pPr>
          </a:lstStyle>
          <a:p>
            <a:pPr algn="r" rtl="0" fontAlgn="base">
              <a:spcBef>
                <a:spcPct val="0"/>
              </a:spcBef>
              <a:spcAft>
                <a:spcPct val="0"/>
              </a:spcAft>
              <a:defRPr/>
            </a:pPr>
            <a:fld id="{A4EE0A4A-4C02-45B8-8C6C-89CDA0EA1DA2}" type="slidenum">
              <a:rPr lang="fr-FR" altLang="zh-CN" sz="1200" kern="1200">
                <a:solidFill>
                  <a:srgbClr val="898989"/>
                </a:solidFill>
                <a:latin typeface="Calibri" pitchFamily="34" charset="0"/>
                <a:cs typeface="Arial" pitchFamily="34" charset="0"/>
              </a:rPr>
              <a:pPr algn="r" rtl="0" fontAlgn="base">
                <a:spcBef>
                  <a:spcPct val="0"/>
                </a:spcBef>
                <a:spcAft>
                  <a:spcPct val="0"/>
                </a:spcAft>
                <a:defRPr/>
              </a:pPr>
              <a:t>‹N°›</a:t>
            </a:fld>
            <a:endParaRPr lang="fr-FR" altLang="zh-CN" sz="1200" kern="1200">
              <a:solidFill>
                <a:srgbClr val="898989"/>
              </a:solidFill>
              <a:latin typeface="Calibri" pitchFamily="34" charset="0"/>
              <a:cs typeface="Arial" pitchFamily="34" charset="0"/>
            </a:endParaRPr>
          </a:p>
        </p:txBody>
      </p:sp>
    </p:spTree>
  </p:cSld>
  <p:clrMapOvr>
    <a:masterClrMapping/>
  </p:clrMapOvr>
  <p:transition>
    <p:cover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lgn="l" rtl="0" fontAlgn="base">
              <a:spcBef>
                <a:spcPct val="0"/>
              </a:spcBef>
              <a:spcAft>
                <a:spcPct val="0"/>
              </a:spcAft>
              <a:defRPr/>
            </a:pPr>
            <a:fld id="{22AFEAF4-46BE-4A3E-B861-0C5824CF2310}" type="datetime1">
              <a:rPr lang="fr-FR" altLang="zh-CN" sz="1200" kern="1200" smtClean="0">
                <a:solidFill>
                  <a:srgbClr val="898989"/>
                </a:solidFill>
                <a:latin typeface="Calibri" pitchFamily="34" charset="0"/>
                <a:cs typeface="Arial" pitchFamily="34" charset="0"/>
              </a:rPr>
              <a:pPr algn="l" rtl="0" fontAlgn="base">
                <a:spcBef>
                  <a:spcPct val="0"/>
                </a:spcBef>
                <a:spcAft>
                  <a:spcPct val="0"/>
                </a:spcAft>
                <a:defRPr/>
              </a:pPr>
              <a:t>14/06/2013</a:t>
            </a:fld>
            <a:endParaRPr lang="fr-FR" altLang="zh-CN" sz="1200" kern="1200">
              <a:solidFill>
                <a:srgbClr val="898989"/>
              </a:solidFill>
              <a:latin typeface="Calibri" pitchFamily="34" charset="0"/>
              <a:cs typeface="Arial" pitchFamily="34" charset="0"/>
            </a:endParaRPr>
          </a:p>
        </p:txBody>
      </p:sp>
      <p:sp>
        <p:nvSpPr>
          <p:cNvPr id="5" name="Espace réservé du pied de page 4"/>
          <p:cNvSpPr>
            <a:spLocks noGrp="1"/>
          </p:cNvSpPr>
          <p:nvPr>
            <p:ph type="ftr" sz="quarter" idx="11"/>
          </p:nvPr>
        </p:nvSpPr>
        <p:spPr/>
        <p:txBody>
          <a:bodyPr/>
          <a:lstStyle>
            <a:lvl1pPr>
              <a:defRPr/>
            </a:lvl1pPr>
          </a:lstStyle>
          <a:p>
            <a:pPr algn="ctr" rtl="0" fontAlgn="base">
              <a:spcBef>
                <a:spcPct val="0"/>
              </a:spcBef>
              <a:spcAft>
                <a:spcPct val="0"/>
              </a:spcAft>
              <a:defRPr/>
            </a:pPr>
            <a:endParaRPr lang="fr-FR" altLang="zh-CN" sz="1200" kern="1200">
              <a:solidFill>
                <a:srgbClr val="898989"/>
              </a:solidFill>
              <a:latin typeface="Calibri" pitchFamily="34" charset="0"/>
              <a:cs typeface="Arial" pitchFamily="34" charset="0"/>
            </a:endParaRPr>
          </a:p>
        </p:txBody>
      </p:sp>
      <p:sp>
        <p:nvSpPr>
          <p:cNvPr id="6" name="Espace réservé du numéro de diapositive 5"/>
          <p:cNvSpPr>
            <a:spLocks noGrp="1"/>
          </p:cNvSpPr>
          <p:nvPr>
            <p:ph type="sldNum" sz="quarter" idx="12"/>
          </p:nvPr>
        </p:nvSpPr>
        <p:spPr/>
        <p:txBody>
          <a:bodyPr/>
          <a:lstStyle>
            <a:lvl1pPr>
              <a:defRPr/>
            </a:lvl1pPr>
          </a:lstStyle>
          <a:p>
            <a:pPr algn="r" rtl="0" fontAlgn="base">
              <a:spcBef>
                <a:spcPct val="0"/>
              </a:spcBef>
              <a:spcAft>
                <a:spcPct val="0"/>
              </a:spcAft>
              <a:defRPr/>
            </a:pPr>
            <a:fld id="{F8834C06-FFF0-4381-93D3-84D8C507A26D}" type="slidenum">
              <a:rPr lang="fr-FR" altLang="zh-CN" sz="1200" kern="1200">
                <a:solidFill>
                  <a:srgbClr val="898989"/>
                </a:solidFill>
                <a:latin typeface="Calibri" pitchFamily="34" charset="0"/>
                <a:cs typeface="Arial" pitchFamily="34" charset="0"/>
              </a:rPr>
              <a:pPr algn="r" rtl="0" fontAlgn="base">
                <a:spcBef>
                  <a:spcPct val="0"/>
                </a:spcBef>
                <a:spcAft>
                  <a:spcPct val="0"/>
                </a:spcAft>
                <a:defRPr/>
              </a:pPr>
              <a:t>‹N°›</a:t>
            </a:fld>
            <a:endParaRPr lang="fr-FR" altLang="zh-CN" sz="1200" kern="1200">
              <a:solidFill>
                <a:srgbClr val="898989"/>
              </a:solidFill>
              <a:latin typeface="Calibri" pitchFamily="34" charset="0"/>
              <a:cs typeface="Arial" pitchFamily="34" charset="0"/>
            </a:endParaRPr>
          </a:p>
        </p:txBody>
      </p:sp>
    </p:spTree>
  </p:cSld>
  <p:clrMapOvr>
    <a:masterClrMapping/>
  </p:clrMapOvr>
  <p:transition>
    <p:cover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lgn="l" rtl="0" fontAlgn="base">
              <a:spcBef>
                <a:spcPct val="0"/>
              </a:spcBef>
              <a:spcAft>
                <a:spcPct val="0"/>
              </a:spcAft>
              <a:defRPr/>
            </a:pPr>
            <a:fld id="{17697EE7-2CE8-4C5A-A258-18B566F6B424}" type="datetime1">
              <a:rPr lang="fr-FR" altLang="zh-CN" sz="1200" kern="1200" smtClean="0">
                <a:solidFill>
                  <a:srgbClr val="898989"/>
                </a:solidFill>
                <a:latin typeface="Calibri" pitchFamily="34" charset="0"/>
                <a:cs typeface="Arial" pitchFamily="34" charset="0"/>
              </a:rPr>
              <a:pPr algn="l" rtl="0" fontAlgn="base">
                <a:spcBef>
                  <a:spcPct val="0"/>
                </a:spcBef>
                <a:spcAft>
                  <a:spcPct val="0"/>
                </a:spcAft>
                <a:defRPr/>
              </a:pPr>
              <a:t>14/06/2013</a:t>
            </a:fld>
            <a:endParaRPr lang="fr-FR" altLang="zh-CN" sz="1200" kern="1200">
              <a:solidFill>
                <a:srgbClr val="898989"/>
              </a:solidFill>
              <a:latin typeface="Calibri" pitchFamily="34" charset="0"/>
              <a:cs typeface="Arial" pitchFamily="34" charset="0"/>
            </a:endParaRPr>
          </a:p>
        </p:txBody>
      </p:sp>
      <p:sp>
        <p:nvSpPr>
          <p:cNvPr id="6" name="Espace réservé du pied de page 4"/>
          <p:cNvSpPr>
            <a:spLocks noGrp="1"/>
          </p:cNvSpPr>
          <p:nvPr>
            <p:ph type="ftr" sz="quarter" idx="11"/>
          </p:nvPr>
        </p:nvSpPr>
        <p:spPr/>
        <p:txBody>
          <a:bodyPr/>
          <a:lstStyle>
            <a:lvl1pPr>
              <a:defRPr/>
            </a:lvl1pPr>
          </a:lstStyle>
          <a:p>
            <a:pPr algn="ctr" rtl="0" fontAlgn="base">
              <a:spcBef>
                <a:spcPct val="0"/>
              </a:spcBef>
              <a:spcAft>
                <a:spcPct val="0"/>
              </a:spcAft>
              <a:defRPr/>
            </a:pPr>
            <a:endParaRPr lang="fr-FR" altLang="zh-CN" sz="1200" kern="1200">
              <a:solidFill>
                <a:srgbClr val="898989"/>
              </a:solidFill>
              <a:latin typeface="Calibri" pitchFamily="34" charset="0"/>
              <a:cs typeface="Arial" pitchFamily="34" charset="0"/>
            </a:endParaRPr>
          </a:p>
        </p:txBody>
      </p:sp>
      <p:sp>
        <p:nvSpPr>
          <p:cNvPr id="7" name="Espace réservé du numéro de diapositive 5"/>
          <p:cNvSpPr>
            <a:spLocks noGrp="1"/>
          </p:cNvSpPr>
          <p:nvPr>
            <p:ph type="sldNum" sz="quarter" idx="12"/>
          </p:nvPr>
        </p:nvSpPr>
        <p:spPr/>
        <p:txBody>
          <a:bodyPr/>
          <a:lstStyle>
            <a:lvl1pPr>
              <a:defRPr/>
            </a:lvl1pPr>
          </a:lstStyle>
          <a:p>
            <a:pPr algn="r" rtl="0" fontAlgn="base">
              <a:spcBef>
                <a:spcPct val="0"/>
              </a:spcBef>
              <a:spcAft>
                <a:spcPct val="0"/>
              </a:spcAft>
              <a:defRPr/>
            </a:pPr>
            <a:fld id="{CE65C097-1A9B-4668-80EA-B92834DC0664}" type="slidenum">
              <a:rPr lang="fr-FR" altLang="zh-CN" sz="1200" kern="1200">
                <a:solidFill>
                  <a:srgbClr val="898989"/>
                </a:solidFill>
                <a:latin typeface="Calibri" pitchFamily="34" charset="0"/>
                <a:cs typeface="Arial" pitchFamily="34" charset="0"/>
              </a:rPr>
              <a:pPr algn="r" rtl="0" fontAlgn="base">
                <a:spcBef>
                  <a:spcPct val="0"/>
                </a:spcBef>
                <a:spcAft>
                  <a:spcPct val="0"/>
                </a:spcAft>
                <a:defRPr/>
              </a:pPr>
              <a:t>‹N°›</a:t>
            </a:fld>
            <a:endParaRPr lang="fr-FR" altLang="zh-CN" sz="1200" kern="1200">
              <a:solidFill>
                <a:srgbClr val="898989"/>
              </a:solidFill>
              <a:latin typeface="Calibri" pitchFamily="34" charset="0"/>
              <a:cs typeface="Arial" pitchFamily="34" charset="0"/>
            </a:endParaRPr>
          </a:p>
        </p:txBody>
      </p:sp>
    </p:spTree>
  </p:cSld>
  <p:clrMapOvr>
    <a:masterClrMapping/>
  </p:clrMapOvr>
  <p:transition>
    <p:cover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lgn="l" rtl="0" fontAlgn="base">
              <a:spcBef>
                <a:spcPct val="0"/>
              </a:spcBef>
              <a:spcAft>
                <a:spcPct val="0"/>
              </a:spcAft>
              <a:defRPr/>
            </a:pPr>
            <a:fld id="{C177BAC3-73C6-4A61-AD4D-5A6D15E65836}" type="datetime1">
              <a:rPr lang="fr-FR" altLang="zh-CN" sz="1200" kern="1200" smtClean="0">
                <a:solidFill>
                  <a:srgbClr val="898989"/>
                </a:solidFill>
                <a:latin typeface="Calibri" pitchFamily="34" charset="0"/>
                <a:cs typeface="Arial" pitchFamily="34" charset="0"/>
              </a:rPr>
              <a:pPr algn="l" rtl="0" fontAlgn="base">
                <a:spcBef>
                  <a:spcPct val="0"/>
                </a:spcBef>
                <a:spcAft>
                  <a:spcPct val="0"/>
                </a:spcAft>
                <a:defRPr/>
              </a:pPr>
              <a:t>14/06/2013</a:t>
            </a:fld>
            <a:endParaRPr lang="fr-FR" altLang="zh-CN" sz="1200" kern="1200">
              <a:solidFill>
                <a:srgbClr val="898989"/>
              </a:solidFill>
              <a:latin typeface="Calibri" pitchFamily="34" charset="0"/>
              <a:cs typeface="Arial" pitchFamily="34" charset="0"/>
            </a:endParaRPr>
          </a:p>
        </p:txBody>
      </p:sp>
      <p:sp>
        <p:nvSpPr>
          <p:cNvPr id="8" name="Espace réservé du pied de page 4"/>
          <p:cNvSpPr>
            <a:spLocks noGrp="1"/>
          </p:cNvSpPr>
          <p:nvPr>
            <p:ph type="ftr" sz="quarter" idx="11"/>
          </p:nvPr>
        </p:nvSpPr>
        <p:spPr/>
        <p:txBody>
          <a:bodyPr/>
          <a:lstStyle>
            <a:lvl1pPr>
              <a:defRPr/>
            </a:lvl1pPr>
          </a:lstStyle>
          <a:p>
            <a:pPr algn="ctr" rtl="0" fontAlgn="base">
              <a:spcBef>
                <a:spcPct val="0"/>
              </a:spcBef>
              <a:spcAft>
                <a:spcPct val="0"/>
              </a:spcAft>
              <a:defRPr/>
            </a:pPr>
            <a:endParaRPr lang="fr-FR" altLang="zh-CN" sz="1200" kern="1200">
              <a:solidFill>
                <a:srgbClr val="898989"/>
              </a:solidFill>
              <a:latin typeface="Calibri" pitchFamily="34" charset="0"/>
              <a:cs typeface="Arial" pitchFamily="34" charset="0"/>
            </a:endParaRPr>
          </a:p>
        </p:txBody>
      </p:sp>
      <p:sp>
        <p:nvSpPr>
          <p:cNvPr id="9" name="Espace réservé du numéro de diapositive 5"/>
          <p:cNvSpPr>
            <a:spLocks noGrp="1"/>
          </p:cNvSpPr>
          <p:nvPr>
            <p:ph type="sldNum" sz="quarter" idx="12"/>
          </p:nvPr>
        </p:nvSpPr>
        <p:spPr/>
        <p:txBody>
          <a:bodyPr/>
          <a:lstStyle>
            <a:lvl1pPr>
              <a:defRPr/>
            </a:lvl1pPr>
          </a:lstStyle>
          <a:p>
            <a:pPr algn="r" rtl="0" fontAlgn="base">
              <a:spcBef>
                <a:spcPct val="0"/>
              </a:spcBef>
              <a:spcAft>
                <a:spcPct val="0"/>
              </a:spcAft>
              <a:defRPr/>
            </a:pPr>
            <a:fld id="{C8E90010-92BF-49A4-998C-18B514718FA9}" type="slidenum">
              <a:rPr lang="fr-FR" altLang="zh-CN" sz="1200" kern="1200">
                <a:solidFill>
                  <a:srgbClr val="898989"/>
                </a:solidFill>
                <a:latin typeface="Calibri" pitchFamily="34" charset="0"/>
                <a:cs typeface="Arial" pitchFamily="34" charset="0"/>
              </a:rPr>
              <a:pPr algn="r" rtl="0" fontAlgn="base">
                <a:spcBef>
                  <a:spcPct val="0"/>
                </a:spcBef>
                <a:spcAft>
                  <a:spcPct val="0"/>
                </a:spcAft>
                <a:defRPr/>
              </a:pPr>
              <a:t>‹N°›</a:t>
            </a:fld>
            <a:endParaRPr lang="fr-FR" altLang="zh-CN" sz="1200" kern="1200">
              <a:solidFill>
                <a:srgbClr val="898989"/>
              </a:solidFill>
              <a:latin typeface="Calibri" pitchFamily="34" charset="0"/>
              <a:cs typeface="Arial" pitchFamily="34" charset="0"/>
            </a:endParaRPr>
          </a:p>
        </p:txBody>
      </p:sp>
    </p:spTree>
  </p:cSld>
  <p:clrMapOvr>
    <a:masterClrMapping/>
  </p:clrMapOvr>
  <p:transition>
    <p:cover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lgn="l" rtl="0" fontAlgn="base">
              <a:spcBef>
                <a:spcPct val="0"/>
              </a:spcBef>
              <a:spcAft>
                <a:spcPct val="0"/>
              </a:spcAft>
              <a:defRPr/>
            </a:pPr>
            <a:fld id="{37ACAA50-F4C5-46EF-925D-FF8F882FFE1E}" type="datetime1">
              <a:rPr lang="fr-FR" altLang="zh-CN" sz="1200" kern="1200" smtClean="0">
                <a:solidFill>
                  <a:srgbClr val="898989"/>
                </a:solidFill>
                <a:latin typeface="Calibri" pitchFamily="34" charset="0"/>
                <a:cs typeface="Arial" pitchFamily="34" charset="0"/>
              </a:rPr>
              <a:pPr algn="l" rtl="0" fontAlgn="base">
                <a:spcBef>
                  <a:spcPct val="0"/>
                </a:spcBef>
                <a:spcAft>
                  <a:spcPct val="0"/>
                </a:spcAft>
                <a:defRPr/>
              </a:pPr>
              <a:t>14/06/2013</a:t>
            </a:fld>
            <a:endParaRPr lang="fr-FR" altLang="zh-CN" sz="1200" kern="1200">
              <a:solidFill>
                <a:srgbClr val="898989"/>
              </a:solidFill>
              <a:latin typeface="Calibri" pitchFamily="34" charset="0"/>
              <a:cs typeface="Arial" pitchFamily="34" charset="0"/>
            </a:endParaRPr>
          </a:p>
        </p:txBody>
      </p:sp>
      <p:sp>
        <p:nvSpPr>
          <p:cNvPr id="4" name="Espace réservé du pied de page 4"/>
          <p:cNvSpPr>
            <a:spLocks noGrp="1"/>
          </p:cNvSpPr>
          <p:nvPr>
            <p:ph type="ftr" sz="quarter" idx="11"/>
          </p:nvPr>
        </p:nvSpPr>
        <p:spPr/>
        <p:txBody>
          <a:bodyPr/>
          <a:lstStyle>
            <a:lvl1pPr>
              <a:defRPr/>
            </a:lvl1pPr>
          </a:lstStyle>
          <a:p>
            <a:pPr algn="ctr" rtl="0" fontAlgn="base">
              <a:spcBef>
                <a:spcPct val="0"/>
              </a:spcBef>
              <a:spcAft>
                <a:spcPct val="0"/>
              </a:spcAft>
              <a:defRPr/>
            </a:pPr>
            <a:endParaRPr lang="fr-FR" altLang="zh-CN" sz="1200" kern="1200">
              <a:solidFill>
                <a:srgbClr val="898989"/>
              </a:solidFill>
              <a:latin typeface="Calibri" pitchFamily="34" charset="0"/>
              <a:cs typeface="Arial" pitchFamily="34" charset="0"/>
            </a:endParaRPr>
          </a:p>
        </p:txBody>
      </p:sp>
      <p:sp>
        <p:nvSpPr>
          <p:cNvPr id="5" name="Espace réservé du numéro de diapositive 5"/>
          <p:cNvSpPr>
            <a:spLocks noGrp="1"/>
          </p:cNvSpPr>
          <p:nvPr>
            <p:ph type="sldNum" sz="quarter" idx="12"/>
          </p:nvPr>
        </p:nvSpPr>
        <p:spPr/>
        <p:txBody>
          <a:bodyPr/>
          <a:lstStyle>
            <a:lvl1pPr>
              <a:defRPr/>
            </a:lvl1pPr>
          </a:lstStyle>
          <a:p>
            <a:pPr algn="r" rtl="0" fontAlgn="base">
              <a:spcBef>
                <a:spcPct val="0"/>
              </a:spcBef>
              <a:spcAft>
                <a:spcPct val="0"/>
              </a:spcAft>
              <a:defRPr/>
            </a:pPr>
            <a:fld id="{27B4306B-86DE-412F-9ACC-20015C0B625A}" type="slidenum">
              <a:rPr lang="fr-FR" altLang="zh-CN" sz="1200" kern="1200">
                <a:solidFill>
                  <a:srgbClr val="898989"/>
                </a:solidFill>
                <a:latin typeface="Calibri" pitchFamily="34" charset="0"/>
                <a:cs typeface="Arial" pitchFamily="34" charset="0"/>
              </a:rPr>
              <a:pPr algn="r" rtl="0" fontAlgn="base">
                <a:spcBef>
                  <a:spcPct val="0"/>
                </a:spcBef>
                <a:spcAft>
                  <a:spcPct val="0"/>
                </a:spcAft>
                <a:defRPr/>
              </a:pPr>
              <a:t>‹N°›</a:t>
            </a:fld>
            <a:endParaRPr lang="fr-FR" altLang="zh-CN" sz="1200" kern="1200">
              <a:solidFill>
                <a:srgbClr val="898989"/>
              </a:solidFill>
              <a:latin typeface="Calibri" pitchFamily="34" charset="0"/>
              <a:cs typeface="Arial" pitchFamily="34" charset="0"/>
            </a:endParaRPr>
          </a:p>
        </p:txBody>
      </p:sp>
    </p:spTree>
  </p:cSld>
  <p:clrMapOvr>
    <a:masterClrMapping/>
  </p:clrMapOvr>
  <p:transition>
    <p:cover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lgn="l" rtl="0" fontAlgn="base">
              <a:spcBef>
                <a:spcPct val="0"/>
              </a:spcBef>
              <a:spcAft>
                <a:spcPct val="0"/>
              </a:spcAft>
              <a:defRPr/>
            </a:pPr>
            <a:fld id="{7A696825-7888-4A5A-B53C-26C0DDBEB5A8}" type="datetime1">
              <a:rPr lang="fr-FR" altLang="zh-CN" sz="1200" kern="1200" smtClean="0">
                <a:solidFill>
                  <a:srgbClr val="898989"/>
                </a:solidFill>
                <a:latin typeface="Calibri" pitchFamily="34" charset="0"/>
                <a:cs typeface="Arial" pitchFamily="34" charset="0"/>
              </a:rPr>
              <a:pPr algn="l" rtl="0" fontAlgn="base">
                <a:spcBef>
                  <a:spcPct val="0"/>
                </a:spcBef>
                <a:spcAft>
                  <a:spcPct val="0"/>
                </a:spcAft>
                <a:defRPr/>
              </a:pPr>
              <a:t>14/06/2013</a:t>
            </a:fld>
            <a:endParaRPr lang="fr-FR" altLang="zh-CN" sz="1200" kern="1200">
              <a:solidFill>
                <a:srgbClr val="898989"/>
              </a:solidFill>
              <a:latin typeface="Calibri" pitchFamily="34" charset="0"/>
              <a:cs typeface="Arial" pitchFamily="34" charset="0"/>
            </a:endParaRPr>
          </a:p>
        </p:txBody>
      </p:sp>
      <p:sp>
        <p:nvSpPr>
          <p:cNvPr id="3" name="Espace réservé du pied de page 4"/>
          <p:cNvSpPr>
            <a:spLocks noGrp="1"/>
          </p:cNvSpPr>
          <p:nvPr>
            <p:ph type="ftr" sz="quarter" idx="11"/>
          </p:nvPr>
        </p:nvSpPr>
        <p:spPr/>
        <p:txBody>
          <a:bodyPr/>
          <a:lstStyle>
            <a:lvl1pPr>
              <a:defRPr/>
            </a:lvl1pPr>
          </a:lstStyle>
          <a:p>
            <a:pPr algn="ctr" rtl="0" fontAlgn="base">
              <a:spcBef>
                <a:spcPct val="0"/>
              </a:spcBef>
              <a:spcAft>
                <a:spcPct val="0"/>
              </a:spcAft>
              <a:defRPr/>
            </a:pPr>
            <a:endParaRPr lang="fr-FR" altLang="zh-CN" sz="1200" kern="1200">
              <a:solidFill>
                <a:srgbClr val="898989"/>
              </a:solidFill>
              <a:latin typeface="Calibri" pitchFamily="34" charset="0"/>
              <a:cs typeface="Arial" pitchFamily="34" charset="0"/>
            </a:endParaRPr>
          </a:p>
        </p:txBody>
      </p:sp>
      <p:sp>
        <p:nvSpPr>
          <p:cNvPr id="4" name="Espace réservé du numéro de diapositive 5"/>
          <p:cNvSpPr>
            <a:spLocks noGrp="1"/>
          </p:cNvSpPr>
          <p:nvPr>
            <p:ph type="sldNum" sz="quarter" idx="12"/>
          </p:nvPr>
        </p:nvSpPr>
        <p:spPr/>
        <p:txBody>
          <a:bodyPr/>
          <a:lstStyle>
            <a:lvl1pPr>
              <a:defRPr/>
            </a:lvl1pPr>
          </a:lstStyle>
          <a:p>
            <a:pPr algn="r" rtl="0" fontAlgn="base">
              <a:spcBef>
                <a:spcPct val="0"/>
              </a:spcBef>
              <a:spcAft>
                <a:spcPct val="0"/>
              </a:spcAft>
              <a:defRPr/>
            </a:pPr>
            <a:fld id="{3D846961-7BD8-44F5-B22C-DEB3C6DC45D8}" type="slidenum">
              <a:rPr lang="fr-FR" altLang="zh-CN" sz="1200" kern="1200">
                <a:solidFill>
                  <a:srgbClr val="898989"/>
                </a:solidFill>
                <a:latin typeface="Calibri" pitchFamily="34" charset="0"/>
                <a:cs typeface="Arial" pitchFamily="34" charset="0"/>
              </a:rPr>
              <a:pPr algn="r" rtl="0" fontAlgn="base">
                <a:spcBef>
                  <a:spcPct val="0"/>
                </a:spcBef>
                <a:spcAft>
                  <a:spcPct val="0"/>
                </a:spcAft>
                <a:defRPr/>
              </a:pPr>
              <a:t>‹N°›</a:t>
            </a:fld>
            <a:endParaRPr lang="fr-FR" altLang="zh-CN" sz="1200" kern="1200">
              <a:solidFill>
                <a:srgbClr val="898989"/>
              </a:solidFill>
              <a:latin typeface="Calibri" pitchFamily="34" charset="0"/>
              <a:cs typeface="Arial" pitchFamily="34" charset="0"/>
            </a:endParaRPr>
          </a:p>
        </p:txBody>
      </p:sp>
    </p:spTree>
  </p:cSld>
  <p:clrMapOvr>
    <a:masterClrMapping/>
  </p:clrMapOvr>
  <p:transition>
    <p:cover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lgn="l" rtl="0" fontAlgn="base">
              <a:spcBef>
                <a:spcPct val="0"/>
              </a:spcBef>
              <a:spcAft>
                <a:spcPct val="0"/>
              </a:spcAft>
              <a:defRPr/>
            </a:pPr>
            <a:fld id="{8F1F3FFB-5F62-4D39-B896-379CECDDDBAD}" type="datetime1">
              <a:rPr lang="fr-FR" altLang="zh-CN" sz="1200" kern="1200" smtClean="0">
                <a:solidFill>
                  <a:srgbClr val="898989"/>
                </a:solidFill>
                <a:latin typeface="Calibri" pitchFamily="34" charset="0"/>
                <a:cs typeface="Arial" pitchFamily="34" charset="0"/>
              </a:rPr>
              <a:pPr algn="l" rtl="0" fontAlgn="base">
                <a:spcBef>
                  <a:spcPct val="0"/>
                </a:spcBef>
                <a:spcAft>
                  <a:spcPct val="0"/>
                </a:spcAft>
                <a:defRPr/>
              </a:pPr>
              <a:t>14/06/2013</a:t>
            </a:fld>
            <a:endParaRPr lang="fr-FR" altLang="zh-CN" sz="1200" kern="1200">
              <a:solidFill>
                <a:srgbClr val="898989"/>
              </a:solidFill>
              <a:latin typeface="Calibri" pitchFamily="34" charset="0"/>
              <a:cs typeface="Arial" pitchFamily="34" charset="0"/>
            </a:endParaRPr>
          </a:p>
        </p:txBody>
      </p:sp>
      <p:sp>
        <p:nvSpPr>
          <p:cNvPr id="6" name="Espace réservé du pied de page 4"/>
          <p:cNvSpPr>
            <a:spLocks noGrp="1"/>
          </p:cNvSpPr>
          <p:nvPr>
            <p:ph type="ftr" sz="quarter" idx="11"/>
          </p:nvPr>
        </p:nvSpPr>
        <p:spPr/>
        <p:txBody>
          <a:bodyPr/>
          <a:lstStyle>
            <a:lvl1pPr>
              <a:defRPr/>
            </a:lvl1pPr>
          </a:lstStyle>
          <a:p>
            <a:pPr algn="ctr" rtl="0" fontAlgn="base">
              <a:spcBef>
                <a:spcPct val="0"/>
              </a:spcBef>
              <a:spcAft>
                <a:spcPct val="0"/>
              </a:spcAft>
              <a:defRPr/>
            </a:pPr>
            <a:endParaRPr lang="fr-FR" altLang="zh-CN" sz="1200" kern="1200">
              <a:solidFill>
                <a:srgbClr val="898989"/>
              </a:solidFill>
              <a:latin typeface="Calibri" pitchFamily="34" charset="0"/>
              <a:cs typeface="Arial" pitchFamily="34" charset="0"/>
            </a:endParaRPr>
          </a:p>
        </p:txBody>
      </p:sp>
      <p:sp>
        <p:nvSpPr>
          <p:cNvPr id="7" name="Espace réservé du numéro de diapositive 5"/>
          <p:cNvSpPr>
            <a:spLocks noGrp="1"/>
          </p:cNvSpPr>
          <p:nvPr>
            <p:ph type="sldNum" sz="quarter" idx="12"/>
          </p:nvPr>
        </p:nvSpPr>
        <p:spPr/>
        <p:txBody>
          <a:bodyPr/>
          <a:lstStyle>
            <a:lvl1pPr>
              <a:defRPr/>
            </a:lvl1pPr>
          </a:lstStyle>
          <a:p>
            <a:pPr algn="r" rtl="0" fontAlgn="base">
              <a:spcBef>
                <a:spcPct val="0"/>
              </a:spcBef>
              <a:spcAft>
                <a:spcPct val="0"/>
              </a:spcAft>
              <a:defRPr/>
            </a:pPr>
            <a:fld id="{EE9218E7-6FC6-47C9-92C1-B190E36B8BCF}" type="slidenum">
              <a:rPr lang="fr-FR" altLang="zh-CN" sz="1200" kern="1200">
                <a:solidFill>
                  <a:srgbClr val="898989"/>
                </a:solidFill>
                <a:latin typeface="Calibri" pitchFamily="34" charset="0"/>
                <a:cs typeface="Arial" pitchFamily="34" charset="0"/>
              </a:rPr>
              <a:pPr algn="r" rtl="0" fontAlgn="base">
                <a:spcBef>
                  <a:spcPct val="0"/>
                </a:spcBef>
                <a:spcAft>
                  <a:spcPct val="0"/>
                </a:spcAft>
                <a:defRPr/>
              </a:pPr>
              <a:t>‹N°›</a:t>
            </a:fld>
            <a:endParaRPr lang="fr-FR" altLang="zh-CN" sz="1200" kern="1200">
              <a:solidFill>
                <a:srgbClr val="898989"/>
              </a:solidFill>
              <a:latin typeface="Calibri" pitchFamily="34" charset="0"/>
              <a:cs typeface="Arial" pitchFamily="34" charset="0"/>
            </a:endParaRPr>
          </a:p>
        </p:txBody>
      </p:sp>
    </p:spTree>
  </p:cSld>
  <p:clrMapOvr>
    <a:masterClrMapping/>
  </p:clrMapOvr>
  <p:transition>
    <p:cover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lgn="l" rtl="0" fontAlgn="base">
              <a:spcBef>
                <a:spcPct val="0"/>
              </a:spcBef>
              <a:spcAft>
                <a:spcPct val="0"/>
              </a:spcAft>
              <a:defRPr/>
            </a:pPr>
            <a:fld id="{5F31E6B8-764F-4906-B185-73553E837FFA}" type="datetime1">
              <a:rPr lang="fr-FR" altLang="zh-CN" sz="1200" kern="1200" smtClean="0">
                <a:solidFill>
                  <a:srgbClr val="898989"/>
                </a:solidFill>
                <a:latin typeface="Calibri" pitchFamily="34" charset="0"/>
                <a:cs typeface="Arial" pitchFamily="34" charset="0"/>
              </a:rPr>
              <a:pPr algn="l" rtl="0" fontAlgn="base">
                <a:spcBef>
                  <a:spcPct val="0"/>
                </a:spcBef>
                <a:spcAft>
                  <a:spcPct val="0"/>
                </a:spcAft>
                <a:defRPr/>
              </a:pPr>
              <a:t>14/06/2013</a:t>
            </a:fld>
            <a:endParaRPr lang="fr-FR" altLang="zh-CN" sz="1200" kern="1200">
              <a:solidFill>
                <a:srgbClr val="898989"/>
              </a:solidFill>
              <a:latin typeface="Calibri" pitchFamily="34" charset="0"/>
              <a:cs typeface="Arial" pitchFamily="34" charset="0"/>
            </a:endParaRPr>
          </a:p>
        </p:txBody>
      </p:sp>
      <p:sp>
        <p:nvSpPr>
          <p:cNvPr id="6" name="Espace réservé du pied de page 4"/>
          <p:cNvSpPr>
            <a:spLocks noGrp="1"/>
          </p:cNvSpPr>
          <p:nvPr>
            <p:ph type="ftr" sz="quarter" idx="11"/>
          </p:nvPr>
        </p:nvSpPr>
        <p:spPr/>
        <p:txBody>
          <a:bodyPr/>
          <a:lstStyle>
            <a:lvl1pPr>
              <a:defRPr/>
            </a:lvl1pPr>
          </a:lstStyle>
          <a:p>
            <a:pPr algn="ctr" rtl="0" fontAlgn="base">
              <a:spcBef>
                <a:spcPct val="0"/>
              </a:spcBef>
              <a:spcAft>
                <a:spcPct val="0"/>
              </a:spcAft>
              <a:defRPr/>
            </a:pPr>
            <a:endParaRPr lang="fr-FR" altLang="zh-CN" sz="1200" kern="1200">
              <a:solidFill>
                <a:srgbClr val="898989"/>
              </a:solidFill>
              <a:latin typeface="Calibri" pitchFamily="34" charset="0"/>
              <a:cs typeface="Arial" pitchFamily="34" charset="0"/>
            </a:endParaRPr>
          </a:p>
        </p:txBody>
      </p:sp>
      <p:sp>
        <p:nvSpPr>
          <p:cNvPr id="7" name="Espace réservé du numéro de diapositive 5"/>
          <p:cNvSpPr>
            <a:spLocks noGrp="1"/>
          </p:cNvSpPr>
          <p:nvPr>
            <p:ph type="sldNum" sz="quarter" idx="12"/>
          </p:nvPr>
        </p:nvSpPr>
        <p:spPr/>
        <p:txBody>
          <a:bodyPr/>
          <a:lstStyle>
            <a:lvl1pPr>
              <a:defRPr/>
            </a:lvl1pPr>
          </a:lstStyle>
          <a:p>
            <a:pPr algn="r" rtl="0" fontAlgn="base">
              <a:spcBef>
                <a:spcPct val="0"/>
              </a:spcBef>
              <a:spcAft>
                <a:spcPct val="0"/>
              </a:spcAft>
              <a:defRPr/>
            </a:pPr>
            <a:fld id="{DAD3A727-3D3C-471F-982D-C93EABFFE3E4}" type="slidenum">
              <a:rPr lang="fr-FR" altLang="zh-CN" sz="1200" kern="1200">
                <a:solidFill>
                  <a:srgbClr val="898989"/>
                </a:solidFill>
                <a:latin typeface="Calibri" pitchFamily="34" charset="0"/>
                <a:cs typeface="Arial" pitchFamily="34" charset="0"/>
              </a:rPr>
              <a:pPr algn="r" rtl="0" fontAlgn="base">
                <a:spcBef>
                  <a:spcPct val="0"/>
                </a:spcBef>
                <a:spcAft>
                  <a:spcPct val="0"/>
                </a:spcAft>
                <a:defRPr/>
              </a:pPr>
              <a:t>‹N°›</a:t>
            </a:fld>
            <a:endParaRPr lang="fr-FR" altLang="zh-CN" sz="1200" kern="1200">
              <a:solidFill>
                <a:srgbClr val="898989"/>
              </a:solidFill>
              <a:latin typeface="Calibri" pitchFamily="34" charset="0"/>
              <a:cs typeface="Arial" pitchFamily="34" charset="0"/>
            </a:endParaRPr>
          </a:p>
        </p:txBody>
      </p:sp>
    </p:spTree>
  </p:cSld>
  <p:clrMapOvr>
    <a:masterClrMapping/>
  </p:clrMapOvr>
  <p:transition>
    <p:cover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1000" b="-1000"/>
          </a:stretch>
        </a:blip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zh-CN"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zh-CN" smtClean="0"/>
              <a:t>Cliquez pour modifier les styles du texte du masque</a:t>
            </a:r>
          </a:p>
          <a:p>
            <a:pPr lvl="1"/>
            <a:r>
              <a:rPr lang="fr-FR" altLang="zh-CN" smtClean="0"/>
              <a:t>Deuxième niveau</a:t>
            </a:r>
          </a:p>
          <a:p>
            <a:pPr lvl="2"/>
            <a:r>
              <a:rPr lang="fr-FR" altLang="zh-CN" smtClean="0"/>
              <a:t>Troisième niveau</a:t>
            </a:r>
          </a:p>
          <a:p>
            <a:pPr lvl="3"/>
            <a:r>
              <a:rPr lang="fr-FR" altLang="zh-CN" smtClean="0"/>
              <a:t>Quatrième niveau</a:t>
            </a:r>
          </a:p>
          <a:p>
            <a:pPr lvl="4"/>
            <a:r>
              <a:rPr lang="fr-FR" altLang="zh-CN"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l">
              <a:lnSpc>
                <a:spcPct val="100000"/>
              </a:lnSpc>
              <a:defRPr sz="1200" b="0">
                <a:solidFill>
                  <a:srgbClr val="898989"/>
                </a:solidFill>
                <a:latin typeface="Calibri" pitchFamily="34" charset="0"/>
                <a:ea typeface="+mn-ea"/>
                <a:cs typeface="Arial" pitchFamily="34" charset="0"/>
              </a:defRPr>
            </a:lvl1pPr>
          </a:lstStyle>
          <a:p>
            <a:pPr rtl="0" fontAlgn="base">
              <a:spcBef>
                <a:spcPct val="0"/>
              </a:spcBef>
              <a:spcAft>
                <a:spcPct val="0"/>
              </a:spcAft>
              <a:defRPr/>
            </a:pPr>
            <a:fld id="{E72ACB47-1B39-4B7D-BB7E-3F33446A2474}" type="datetime1">
              <a:rPr lang="fr-FR" altLang="zh-CN" kern="1200" smtClean="0"/>
              <a:pPr rtl="0" fontAlgn="base">
                <a:spcBef>
                  <a:spcPct val="0"/>
                </a:spcBef>
                <a:spcAft>
                  <a:spcPct val="0"/>
                </a:spcAft>
                <a:defRPr/>
              </a:pPr>
              <a:t>14/06/2013</a:t>
            </a:fld>
            <a:endParaRPr lang="fr-FR" altLang="zh-CN" kern="120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nSpc>
                <a:spcPct val="100000"/>
              </a:lnSpc>
              <a:defRPr sz="1200" b="0">
                <a:solidFill>
                  <a:srgbClr val="898989"/>
                </a:solidFill>
                <a:latin typeface="Calibri" pitchFamily="34" charset="0"/>
                <a:cs typeface="Arial" pitchFamily="34" charset="0"/>
              </a:defRPr>
            </a:lvl1pPr>
          </a:lstStyle>
          <a:p>
            <a:pPr algn="ctr" rtl="0" fontAlgn="base">
              <a:spcBef>
                <a:spcPct val="0"/>
              </a:spcBef>
              <a:spcAft>
                <a:spcPct val="0"/>
              </a:spcAft>
              <a:defRPr/>
            </a:pPr>
            <a:endParaRPr lang="fr-FR" altLang="zh-CN" kern="120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lnSpc>
                <a:spcPct val="100000"/>
              </a:lnSpc>
              <a:defRPr sz="1200" b="0">
                <a:solidFill>
                  <a:srgbClr val="898989"/>
                </a:solidFill>
                <a:latin typeface="Calibri" pitchFamily="34" charset="0"/>
                <a:ea typeface="+mn-ea"/>
                <a:cs typeface="Arial" pitchFamily="34" charset="0"/>
              </a:defRPr>
            </a:lvl1pPr>
          </a:lstStyle>
          <a:p>
            <a:pPr rtl="0" fontAlgn="base">
              <a:spcBef>
                <a:spcPct val="0"/>
              </a:spcBef>
              <a:spcAft>
                <a:spcPct val="0"/>
              </a:spcAft>
              <a:defRPr/>
            </a:pPr>
            <a:fld id="{B392F189-D7C3-4123-A492-43A6D632F24C}" type="slidenum">
              <a:rPr lang="fr-FR" altLang="zh-CN" kern="1200"/>
              <a:pPr rtl="0" fontAlgn="base">
                <a:spcBef>
                  <a:spcPct val="0"/>
                </a:spcBef>
                <a:spcAft>
                  <a:spcPct val="0"/>
                </a:spcAft>
                <a:defRPr/>
              </a:pPr>
              <a:t>‹N°›</a:t>
            </a:fld>
            <a:endParaRPr lang="fr-FR" altLang="zh-CN" kern="120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cover dir="d"/>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fr.wikipedia.org/wiki/Moteur_pas_%C3%A0_pas" TargetMode="External"/><Relationship Id="rId2" Type="http://schemas.openxmlformats.org/officeDocument/2006/relationships/hyperlink" Target="http://sitelec.org/cours/abati/motpas.htm" TargetMode="External"/><Relationship Id="rId1" Type="http://schemas.openxmlformats.org/officeDocument/2006/relationships/slideLayout" Target="../slideLayouts/slideLayout7.xml"/><Relationship Id="rId4" Type="http://schemas.openxmlformats.org/officeDocument/2006/relationships/hyperlink" Target="https://sites.google.com/site/iodurevideos/electronique/moteurs-pas-a-pas-bipolaires-unipolaires-demonstration"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2"/>
          <p:cNvGrpSpPr/>
          <p:nvPr/>
        </p:nvGrpSpPr>
        <p:grpSpPr>
          <a:xfrm>
            <a:off x="357158" y="2214554"/>
            <a:ext cx="8286808" cy="1571636"/>
            <a:chOff x="412750" y="2329872"/>
            <a:chExt cx="8159750" cy="1378528"/>
          </a:xfrm>
        </p:grpSpPr>
        <p:sp>
          <p:nvSpPr>
            <p:cNvPr id="9" name="Line 17"/>
            <p:cNvSpPr>
              <a:spLocks noChangeShapeType="1"/>
            </p:cNvSpPr>
            <p:nvPr/>
          </p:nvSpPr>
          <p:spPr bwMode="auto">
            <a:xfrm flipH="1">
              <a:off x="412750" y="2329872"/>
              <a:ext cx="7561263" cy="0"/>
            </a:xfrm>
            <a:prstGeom prst="line">
              <a:avLst/>
            </a:prstGeom>
            <a:noFill/>
            <a:ln w="19050" cap="flat" cmpd="sng" algn="ctr">
              <a:solidFill>
                <a:schemeClr val="tx2">
                  <a:lumMod val="40000"/>
                  <a:lumOff val="60000"/>
                </a:schemeClr>
              </a:solidFill>
              <a:prstDash val="solid"/>
              <a:headEnd/>
              <a:tailEnd/>
            </a:ln>
            <a:effectLst>
              <a:outerShdw blurRad="50800" dist="38100" dir="5400000" algn="t" rotWithShape="0">
                <a:prstClr val="black">
                  <a:alpha val="40000"/>
                </a:prstClr>
              </a:outerShdw>
            </a:effectLst>
          </p:spPr>
          <p:txBody>
            <a:bodyPr/>
            <a:lstStyle/>
            <a:p>
              <a:pPr algn="l" rtl="0">
                <a:defRPr/>
              </a:pPr>
              <a:endParaRPr lang="ar-EG">
                <a:solidFill>
                  <a:srgbClr val="000000"/>
                </a:solidFill>
                <a:latin typeface="Arial"/>
                <a:ea typeface="+mn-ea"/>
                <a:cs typeface="Arial"/>
              </a:endParaRPr>
            </a:p>
          </p:txBody>
        </p:sp>
        <p:sp>
          <p:nvSpPr>
            <p:cNvPr id="10" name="Line 18"/>
            <p:cNvSpPr>
              <a:spLocks noChangeShapeType="1"/>
            </p:cNvSpPr>
            <p:nvPr/>
          </p:nvSpPr>
          <p:spPr bwMode="auto">
            <a:xfrm>
              <a:off x="412750" y="2369848"/>
              <a:ext cx="0" cy="649288"/>
            </a:xfrm>
            <a:prstGeom prst="line">
              <a:avLst/>
            </a:prstGeom>
            <a:noFill/>
            <a:ln w="19050" cap="flat" cmpd="sng" algn="ctr">
              <a:solidFill>
                <a:schemeClr val="tx2">
                  <a:lumMod val="40000"/>
                  <a:lumOff val="60000"/>
                </a:schemeClr>
              </a:solidFill>
              <a:prstDash val="solid"/>
              <a:headEnd/>
              <a:tailEnd/>
            </a:ln>
            <a:effectLst>
              <a:outerShdw blurRad="50800" dist="38100" algn="l" rotWithShape="0">
                <a:prstClr val="black">
                  <a:alpha val="40000"/>
                </a:prstClr>
              </a:outerShdw>
            </a:effectLst>
          </p:spPr>
          <p:txBody>
            <a:bodyPr/>
            <a:lstStyle/>
            <a:p>
              <a:pPr algn="l" rtl="0">
                <a:defRPr/>
              </a:pPr>
              <a:endParaRPr lang="ar-EG">
                <a:ln>
                  <a:solidFill>
                    <a:sysClr val="windowText" lastClr="000000"/>
                  </a:solidFill>
                </a:ln>
                <a:solidFill>
                  <a:srgbClr val="000000"/>
                </a:solidFill>
                <a:latin typeface="Arial"/>
                <a:ea typeface="+mn-ea"/>
                <a:cs typeface="Arial"/>
              </a:endParaRPr>
            </a:p>
          </p:txBody>
        </p:sp>
        <p:sp>
          <p:nvSpPr>
            <p:cNvPr id="11" name="Line 19"/>
            <p:cNvSpPr>
              <a:spLocks noChangeShapeType="1"/>
            </p:cNvSpPr>
            <p:nvPr/>
          </p:nvSpPr>
          <p:spPr bwMode="auto">
            <a:xfrm>
              <a:off x="8572500" y="3059113"/>
              <a:ext cx="0" cy="649287"/>
            </a:xfrm>
            <a:prstGeom prst="line">
              <a:avLst/>
            </a:prstGeom>
            <a:noFill/>
            <a:ln w="19050" cap="flat" cmpd="sng" algn="ctr">
              <a:solidFill>
                <a:schemeClr val="tx2">
                  <a:lumMod val="40000"/>
                  <a:lumOff val="60000"/>
                </a:schemeClr>
              </a:solidFill>
              <a:prstDash val="solid"/>
              <a:headEnd/>
              <a:tailEnd/>
            </a:ln>
            <a:effectLst>
              <a:outerShdw blurRad="50800" dist="38100" dir="10800000" algn="r" rotWithShape="0">
                <a:prstClr val="black">
                  <a:alpha val="40000"/>
                </a:prstClr>
              </a:outerShdw>
            </a:effectLst>
          </p:spPr>
          <p:txBody>
            <a:bodyPr/>
            <a:lstStyle/>
            <a:p>
              <a:pPr algn="l" rtl="0">
                <a:defRPr/>
              </a:pPr>
              <a:endParaRPr lang="ar-EG">
                <a:solidFill>
                  <a:srgbClr val="000000"/>
                </a:solidFill>
                <a:latin typeface="Arial"/>
                <a:ea typeface="+mn-ea"/>
                <a:cs typeface="Arial"/>
              </a:endParaRPr>
            </a:p>
          </p:txBody>
        </p:sp>
        <p:sp>
          <p:nvSpPr>
            <p:cNvPr id="12" name="Line 20"/>
            <p:cNvSpPr>
              <a:spLocks noChangeShapeType="1"/>
            </p:cNvSpPr>
            <p:nvPr/>
          </p:nvSpPr>
          <p:spPr bwMode="auto">
            <a:xfrm flipH="1">
              <a:off x="1643063" y="3702050"/>
              <a:ext cx="6913562" cy="0"/>
            </a:xfrm>
            <a:prstGeom prst="line">
              <a:avLst/>
            </a:prstGeom>
            <a:noFill/>
            <a:ln w="19050" cap="flat" cmpd="sng" algn="ctr">
              <a:solidFill>
                <a:schemeClr val="tx2">
                  <a:lumMod val="40000"/>
                  <a:lumOff val="60000"/>
                </a:schemeClr>
              </a:solidFill>
              <a:prstDash val="solid"/>
              <a:headEnd/>
              <a:tailEnd/>
            </a:ln>
            <a:effectLst>
              <a:outerShdw blurRad="50800" dist="38100" dir="16200000" rotWithShape="0">
                <a:prstClr val="black">
                  <a:alpha val="40000"/>
                </a:prstClr>
              </a:outerShdw>
            </a:effectLst>
          </p:spPr>
          <p:txBody>
            <a:bodyPr/>
            <a:lstStyle/>
            <a:p>
              <a:pPr algn="l" rtl="0">
                <a:defRPr/>
              </a:pPr>
              <a:endParaRPr lang="ar-EG">
                <a:solidFill>
                  <a:srgbClr val="000000"/>
                </a:solidFill>
                <a:latin typeface="Arial"/>
                <a:ea typeface="+mn-ea"/>
                <a:cs typeface="Arial"/>
              </a:endParaRPr>
            </a:p>
          </p:txBody>
        </p:sp>
      </p:grpSp>
      <p:grpSp>
        <p:nvGrpSpPr>
          <p:cNvPr id="4" name="Groupe 20"/>
          <p:cNvGrpSpPr/>
          <p:nvPr/>
        </p:nvGrpSpPr>
        <p:grpSpPr>
          <a:xfrm>
            <a:off x="857224" y="4356703"/>
            <a:ext cx="6572296" cy="1696570"/>
            <a:chOff x="2265363" y="3929063"/>
            <a:chExt cx="4787900" cy="1223835"/>
          </a:xfrm>
        </p:grpSpPr>
        <p:sp>
          <p:nvSpPr>
            <p:cNvPr id="22" name="Text Box 13"/>
            <p:cNvSpPr txBox="1">
              <a:spLocks noChangeArrowheads="1"/>
            </p:cNvSpPr>
            <p:nvPr/>
          </p:nvSpPr>
          <p:spPr bwMode="auto">
            <a:xfrm>
              <a:off x="3930720" y="4697763"/>
              <a:ext cx="3120990" cy="455135"/>
            </a:xfrm>
            <a:prstGeom prst="flowChartProcess">
              <a:avLst/>
            </a:prstGeom>
            <a:solidFill>
              <a:srgbClr val="FFFFFF">
                <a:alpha val="75000"/>
              </a:srgbClr>
            </a:solidFill>
            <a:ln w="19050" cap="flat" cmpd="sng" algn="ctr">
              <a:solidFill>
                <a:schemeClr val="bg1">
                  <a:lumMod val="85000"/>
                </a:schemeClr>
              </a:solidFill>
              <a:prstDash val="solid"/>
              <a:headEnd/>
              <a:tailEnd/>
            </a:ln>
            <a:effectLst/>
          </p:spPr>
          <p:txBody>
            <a:bodyPr wrap="square">
              <a:spAutoFit/>
            </a:bodyPr>
            <a:lstStyle/>
            <a:p>
              <a:pPr algn="l" rtl="0" fontAlgn="base">
                <a:spcBef>
                  <a:spcPct val="50000"/>
                </a:spcBef>
                <a:spcAft>
                  <a:spcPct val="0"/>
                </a:spcAft>
                <a:defRPr/>
              </a:pPr>
              <a:r>
                <a:rPr lang="fr-FR" altLang="zh-CN" sz="1400" b="1" dirty="0" smtClean="0">
                  <a:solidFill>
                    <a:srgbClr val="000000"/>
                  </a:solidFill>
                  <a:effectLst>
                    <a:outerShdw blurRad="38100" dist="38100" dir="2700000" algn="tl">
                      <a:srgbClr val="C0C0C0"/>
                    </a:outerShdw>
                  </a:effectLst>
                  <a:latin typeface="Garamond" pitchFamily="18" charset="0"/>
                </a:rPr>
                <a:t>Proposée et Encadrée Par:</a:t>
              </a:r>
            </a:p>
            <a:p>
              <a:pPr algn="l" rtl="0" fontAlgn="base">
                <a:spcBef>
                  <a:spcPct val="50000"/>
                </a:spcBef>
                <a:spcAft>
                  <a:spcPct val="0"/>
                </a:spcAft>
                <a:defRPr/>
              </a:pPr>
              <a:r>
                <a:rPr lang="fr-FR" altLang="zh-CN" sz="1400" b="1" dirty="0" smtClean="0">
                  <a:solidFill>
                    <a:srgbClr val="000000"/>
                  </a:solidFill>
                  <a:effectLst>
                    <a:outerShdw blurRad="38100" dist="38100" dir="2700000" algn="tl">
                      <a:srgbClr val="C0C0C0"/>
                    </a:outerShdw>
                  </a:effectLst>
                  <a:latin typeface="Times New Roman" pitchFamily="18" charset="0"/>
                  <a:cs typeface="Times New Roman" pitchFamily="18" charset="0"/>
                </a:rPr>
                <a:t>                                                Mr. JAOUAD DIOURI  </a:t>
              </a:r>
              <a:endParaRPr lang="fr-FR" altLang="zh-CN" sz="1600" b="1" dirty="0" smtClean="0">
                <a:solidFill>
                  <a:srgbClr val="000000"/>
                </a:solidFill>
                <a:effectLst>
                  <a:outerShdw blurRad="38100" dist="38100" dir="2700000" algn="tl">
                    <a:srgbClr val="C0C0C0"/>
                  </a:outerShdw>
                </a:effectLst>
                <a:latin typeface="Times New Roman" pitchFamily="18" charset="0"/>
                <a:cs typeface="Times New Roman" pitchFamily="18" charset="0"/>
              </a:endParaRPr>
            </a:p>
          </p:txBody>
        </p:sp>
        <p:grpSp>
          <p:nvGrpSpPr>
            <p:cNvPr id="5" name="Groupe 28"/>
            <p:cNvGrpSpPr/>
            <p:nvPr/>
          </p:nvGrpSpPr>
          <p:grpSpPr>
            <a:xfrm>
              <a:off x="2265363" y="3929063"/>
              <a:ext cx="4787900" cy="636722"/>
              <a:chOff x="2265363" y="3929063"/>
              <a:chExt cx="4787900" cy="636722"/>
            </a:xfrm>
          </p:grpSpPr>
          <p:cxnSp>
            <p:nvCxnSpPr>
              <p:cNvPr id="24" name="Connecteur en angle 23"/>
              <p:cNvCxnSpPr/>
              <p:nvPr/>
            </p:nvCxnSpPr>
            <p:spPr>
              <a:xfrm>
                <a:off x="5643563" y="3929063"/>
                <a:ext cx="1357312" cy="576262"/>
              </a:xfrm>
              <a:prstGeom prst="bentConnector3">
                <a:avLst>
                  <a:gd name="adj1" fmla="val 103214"/>
                </a:avLst>
              </a:prstGeom>
            </p:spPr>
            <p:style>
              <a:lnRef idx="1">
                <a:schemeClr val="accent1"/>
              </a:lnRef>
              <a:fillRef idx="0">
                <a:schemeClr val="accent1"/>
              </a:fillRef>
              <a:effectRef idx="0">
                <a:schemeClr val="accent1"/>
              </a:effectRef>
              <a:fontRef idx="minor">
                <a:schemeClr val="tx1"/>
              </a:fontRef>
            </p:style>
          </p:cxnSp>
          <p:cxnSp>
            <p:nvCxnSpPr>
              <p:cNvPr id="25" name="Connecteur en angle 24"/>
              <p:cNvCxnSpPr/>
              <p:nvPr/>
            </p:nvCxnSpPr>
            <p:spPr>
              <a:xfrm rot="10800000" flipV="1">
                <a:off x="2265363" y="3929063"/>
                <a:ext cx="1643062" cy="571500"/>
              </a:xfrm>
              <a:prstGeom prst="bentConnector3">
                <a:avLst>
                  <a:gd name="adj1" fmla="val 100087"/>
                </a:avLst>
              </a:prstGeom>
            </p:spPr>
            <p:style>
              <a:lnRef idx="1">
                <a:schemeClr val="accent1"/>
              </a:lnRef>
              <a:fillRef idx="0">
                <a:schemeClr val="accent1"/>
              </a:fillRef>
              <a:effectRef idx="0">
                <a:schemeClr val="accent1"/>
              </a:effectRef>
              <a:fontRef idx="minor">
                <a:schemeClr val="tx1"/>
              </a:fontRef>
            </p:style>
          </p:cxnSp>
          <p:cxnSp>
            <p:nvCxnSpPr>
              <p:cNvPr id="26" name="Connecteur droit 25"/>
              <p:cNvCxnSpPr/>
              <p:nvPr/>
            </p:nvCxnSpPr>
            <p:spPr>
              <a:xfrm>
                <a:off x="2265363" y="4565785"/>
                <a:ext cx="4787900" cy="0"/>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27" name="Rectangle 26"/>
          <p:cNvSpPr>
            <a:spLocks noChangeArrowheads="1"/>
          </p:cNvSpPr>
          <p:nvPr/>
        </p:nvSpPr>
        <p:spPr bwMode="auto">
          <a:xfrm>
            <a:off x="357158" y="2428868"/>
            <a:ext cx="8088312" cy="928696"/>
          </a:xfrm>
          <a:prstGeom prst="rect">
            <a:avLst/>
          </a:prstGeom>
          <a:noFill/>
          <a:ln w="254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spPr>
        <p:txBody>
          <a:bodyPr>
            <a:scene3d>
              <a:camera prst="orthographicFront"/>
              <a:lightRig rig="threePt" dir="t"/>
            </a:scene3d>
            <a:sp3d extrusionH="57150">
              <a:bevelT w="38100" h="38100"/>
            </a:sp3d>
          </a:bodyPr>
          <a:lstStyle/>
          <a:p>
            <a:pPr algn="ctr">
              <a:defRPr/>
            </a:pPr>
            <a:r>
              <a:rPr lang="fr-FR" sz="3200" dirty="0" smtClean="0">
                <a:solidFill>
                  <a:srgbClr val="1F497D"/>
                </a:solidFill>
                <a:latin typeface="Garamond" pitchFamily="18" charset="0"/>
                <a:ea typeface="+mn-ea"/>
                <a:cs typeface="Arial" pitchFamily="34" charset="0"/>
              </a:rPr>
              <a:t> </a:t>
            </a:r>
            <a:r>
              <a:rPr lang="fr-FR" sz="4000" dirty="0" smtClean="0">
                <a:solidFill>
                  <a:srgbClr val="1F497D"/>
                </a:solidFill>
                <a:latin typeface="Garamond" pitchFamily="18" charset="0"/>
              </a:rPr>
              <a:t>« MOTEUR PAS </a:t>
            </a:r>
            <a:r>
              <a:rPr lang="fr-FR" sz="4000" dirty="0" smtClean="0">
                <a:solidFill>
                  <a:srgbClr val="1F497D"/>
                </a:solidFill>
                <a:latin typeface="Garamond" pitchFamily="18" charset="0"/>
              </a:rPr>
              <a:t>A </a:t>
            </a:r>
            <a:r>
              <a:rPr lang="fr-FR" sz="4000" dirty="0" smtClean="0">
                <a:solidFill>
                  <a:srgbClr val="1F497D"/>
                </a:solidFill>
                <a:latin typeface="Garamond" pitchFamily="18" charset="0"/>
              </a:rPr>
              <a:t>PAS »</a:t>
            </a:r>
            <a:endParaRPr lang="fr-FR" sz="4000" dirty="0">
              <a:solidFill>
                <a:srgbClr val="1F497D"/>
              </a:solidFill>
              <a:latin typeface="Garamond" pitchFamily="18" charset="0"/>
              <a:ea typeface="+mn-ea"/>
              <a:cs typeface="Arial" pitchFamily="34" charset="0"/>
            </a:endParaRPr>
          </a:p>
        </p:txBody>
      </p:sp>
      <p:sp>
        <p:nvSpPr>
          <p:cNvPr id="28" name="Rectangle 27"/>
          <p:cNvSpPr/>
          <p:nvPr/>
        </p:nvSpPr>
        <p:spPr>
          <a:xfrm>
            <a:off x="1115616" y="4221088"/>
            <a:ext cx="5857916" cy="784830"/>
          </a:xfrm>
          <a:prstGeom prst="rect">
            <a:avLst/>
          </a:prstGeom>
        </p:spPr>
        <p:txBody>
          <a:bodyPr wrap="square">
            <a:spAutoFit/>
          </a:bodyPr>
          <a:lstStyle/>
          <a:p>
            <a:pPr algn="ctr">
              <a:spcBef>
                <a:spcPct val="50000"/>
              </a:spcBef>
              <a:defRPr/>
            </a:pPr>
            <a:r>
              <a:rPr lang="fr-FR" b="1" dirty="0" smtClean="0">
                <a:solidFill>
                  <a:srgbClr val="000000"/>
                </a:solidFill>
                <a:effectLst>
                  <a:outerShdw blurRad="38100" dist="38100" dir="2700000" algn="tl">
                    <a:srgbClr val="C0C0C0"/>
                  </a:outerShdw>
                </a:effectLst>
                <a:latin typeface="Garamond" pitchFamily="18" charset="0"/>
                <a:cs typeface="Arial"/>
              </a:rPr>
              <a:t>      Présenté par : </a:t>
            </a:r>
          </a:p>
          <a:p>
            <a:pPr algn="ctr">
              <a:spcBef>
                <a:spcPct val="50000"/>
              </a:spcBef>
              <a:defRPr/>
            </a:pPr>
            <a:r>
              <a:rPr lang="fr-FR" dirty="0" smtClean="0">
                <a:solidFill>
                  <a:srgbClr val="000000"/>
                </a:solidFill>
                <a:effectLst>
                  <a:outerShdw blurRad="38100" dist="38100" dir="2700000" algn="tl">
                    <a:srgbClr val="C0C0C0"/>
                  </a:outerShdw>
                </a:effectLst>
                <a:latin typeface="Garamond" pitchFamily="18" charset="0"/>
                <a:cs typeface="Arial"/>
              </a:rPr>
              <a:t> </a:t>
            </a:r>
            <a:r>
              <a:rPr lang="fr-FR" dirty="0" err="1" smtClean="0">
                <a:solidFill>
                  <a:srgbClr val="000000"/>
                </a:solidFill>
                <a:effectLst>
                  <a:outerShdw blurRad="38100" dist="38100" dir="2700000" algn="tl">
                    <a:srgbClr val="C0C0C0"/>
                  </a:outerShdw>
                </a:effectLst>
                <a:latin typeface="Garamond" pitchFamily="18" charset="0"/>
                <a:cs typeface="Arial"/>
              </a:rPr>
              <a:t>Hind</a:t>
            </a:r>
            <a:r>
              <a:rPr lang="fr-FR" dirty="0" smtClean="0">
                <a:solidFill>
                  <a:srgbClr val="000000"/>
                </a:solidFill>
                <a:effectLst>
                  <a:outerShdw blurRad="38100" dist="38100" dir="2700000" algn="tl">
                    <a:srgbClr val="C0C0C0"/>
                  </a:outerShdw>
                </a:effectLst>
                <a:latin typeface="Garamond" pitchFamily="18" charset="0"/>
                <a:cs typeface="Arial"/>
              </a:rPr>
              <a:t> El </a:t>
            </a:r>
            <a:r>
              <a:rPr lang="fr-FR" dirty="0" err="1" smtClean="0">
                <a:solidFill>
                  <a:srgbClr val="000000"/>
                </a:solidFill>
                <a:effectLst>
                  <a:outerShdw blurRad="38100" dist="38100" dir="2700000" algn="tl">
                    <a:srgbClr val="C0C0C0"/>
                  </a:outerShdw>
                </a:effectLst>
                <a:latin typeface="Garamond" pitchFamily="18" charset="0"/>
                <a:cs typeface="Arial"/>
              </a:rPr>
              <a:t>abdellaoui</a:t>
            </a:r>
            <a:r>
              <a:rPr lang="fr-FR" dirty="0" smtClean="0">
                <a:solidFill>
                  <a:srgbClr val="000000"/>
                </a:solidFill>
                <a:effectLst>
                  <a:outerShdw blurRad="38100" dist="38100" dir="2700000" algn="tl">
                    <a:srgbClr val="C0C0C0"/>
                  </a:outerShdw>
                </a:effectLst>
                <a:latin typeface="Garamond" pitchFamily="18" charset="0"/>
                <a:cs typeface="Arial"/>
              </a:rPr>
              <a:t>   et     </a:t>
            </a:r>
            <a:r>
              <a:rPr lang="fr-FR" dirty="0" err="1" smtClean="0">
                <a:solidFill>
                  <a:srgbClr val="000000"/>
                </a:solidFill>
                <a:effectLst>
                  <a:outerShdw blurRad="38100" dist="38100" dir="2700000" algn="tl">
                    <a:srgbClr val="C0C0C0"/>
                  </a:outerShdw>
                </a:effectLst>
                <a:latin typeface="Garamond" pitchFamily="18" charset="0"/>
                <a:cs typeface="Arial"/>
              </a:rPr>
              <a:t>Manal</a:t>
            </a:r>
            <a:r>
              <a:rPr lang="fr-FR" dirty="0" smtClean="0">
                <a:solidFill>
                  <a:srgbClr val="000000"/>
                </a:solidFill>
                <a:effectLst>
                  <a:outerShdw blurRad="38100" dist="38100" dir="2700000" algn="tl">
                    <a:srgbClr val="C0C0C0"/>
                  </a:outerShdw>
                </a:effectLst>
                <a:latin typeface="Garamond" pitchFamily="18" charset="0"/>
                <a:cs typeface="Arial"/>
              </a:rPr>
              <a:t> </a:t>
            </a:r>
            <a:r>
              <a:rPr lang="fr-FR" dirty="0" err="1" smtClean="0">
                <a:solidFill>
                  <a:srgbClr val="000000"/>
                </a:solidFill>
                <a:effectLst>
                  <a:outerShdw blurRad="38100" dist="38100" dir="2700000" algn="tl">
                    <a:srgbClr val="C0C0C0"/>
                  </a:outerShdw>
                </a:effectLst>
                <a:latin typeface="Garamond" pitchFamily="18" charset="0"/>
                <a:cs typeface="Arial"/>
              </a:rPr>
              <a:t>Haddouch</a:t>
            </a:r>
            <a:r>
              <a:rPr lang="fr-FR" dirty="0" smtClean="0">
                <a:solidFill>
                  <a:srgbClr val="000000"/>
                </a:solidFill>
                <a:effectLst>
                  <a:outerShdw blurRad="38100" dist="38100" dir="2700000" algn="tl">
                    <a:srgbClr val="C0C0C0"/>
                  </a:outerShdw>
                </a:effectLst>
                <a:latin typeface="Garamond" pitchFamily="18" charset="0"/>
                <a:cs typeface="Arial"/>
              </a:rPr>
              <a:t> </a:t>
            </a:r>
          </a:p>
        </p:txBody>
      </p:sp>
      <p:sp>
        <p:nvSpPr>
          <p:cNvPr id="30" name="Text Box 5"/>
          <p:cNvSpPr txBox="1">
            <a:spLocks noChangeArrowheads="1"/>
          </p:cNvSpPr>
          <p:nvPr/>
        </p:nvSpPr>
        <p:spPr bwMode="auto">
          <a:xfrm>
            <a:off x="7358082" y="450809"/>
            <a:ext cx="1857356" cy="620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i="0" u="none" strike="noStrike" cap="none" normalizeH="0" baseline="0" dirty="0" smtClean="0">
              <a:ln>
                <a:noFill/>
              </a:ln>
              <a:solidFill>
                <a:schemeClr val="tx1"/>
              </a:solidFill>
              <a:effectLst/>
              <a:latin typeface="Arial" pitchFamily="34" charset="0"/>
              <a:cs typeface="Arial" pitchFamily="34" charset="0"/>
            </a:endParaRPr>
          </a:p>
        </p:txBody>
      </p:sp>
      <p:sp>
        <p:nvSpPr>
          <p:cNvPr id="901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90116" name="AutoShape 4" descr="data:image/jpeg;base64,/9j/4AAQSkZJRgABAQAAAQABAAD/2wCEAAkGBg8RDRUTEBAPDRMWFhQTDxYTFRoWGRUSGBMVGh8UFhQXGyYqGCUjGRIVIjcsJDMqLS4sISAxNTAqNSYrLCkBCQoKBQUFDQUFDSkYEhgpKSkpKSkpKSkpKSkpKSkpKSkpKSkpKSkpKSkpKSkpKSkpKSkpKSkpKSkpKSkpKSkpKf/AABEIAFoAeAMBIgACEQEDEQH/xAAbAAEBAAIDAQAAAAAAAAAAAAAABwMGBAUIAv/EAD0QAAEDAwIDAwYKCwAAAAAAAAEAAgMEBRESIQYHMRNRcSIyQWGBkRQXIzNyc7GywcMIFjQ1NkJVYpKz0f/EABQBAQAAAAAAAAAAAAAAAAAAAAD/xAAUEQEAAAAAAAAAAAAAAAAAAAAA/9oADAMBAAIRAxEAPwC4oiICIiAiIgIiICIiAiIgIiICIiAiIgIiICIiAiIgIiICIiAiIgIiIMFRXRR47SSOPPTW4Nzjuyd+qxMvFMTgTwk+qRp/FRj9JXzqLwqfyVvNNyhsj4Wk0LMlrSSHvByWj+5BvLXgjIII9SZUN5kcMtsccdVa62po3GQM7Ayl7XDBOprXdQMbh2Rv6PTj495mXM2SgkjDqR1UyQ1EjAQSWENDWH+QOHld+Om2UFtq7pBF87NFD9N7W/eIXGh4noXnDKykee5s0ZPuDlD+EeEzLTMndY5Lw57Q4zSXCPDieuGA+T3Ydk963yxcuqCpY41diitrmuHZgTB5cMZ1ZjO2+26Df33GEP0GWNrzjDS9odv08nOd1yF5/wCMQP17g2HztH91q9AIOPU3CGMgSSxxk7gPeG5HqyVjZd6Zxw2eFx7hI0/iob+kh+20np+Sk/2BfVVbLXJFpi4Yu/aY8kgSR7466sn7CgvMkzWtLnODWjcknAA8SvmCqY8ZY9kg6EtIIz3ZCglm4Yu9JYbia0vhp3U5EMEj9Tg/W06w3J0ANyPRnPTZZOTPEtbTW+VtPa57g0zucXxva0B3ZsGjB9QB9qC8ySta0lxDQNyScADvJPRYmXCEtLhLGWjZzg8EA9xOduoUw414yuUtqqY5LJVU7HQvD5HSsIYCPOIHXC0Thf8Agu5fXx/kIPR0M7HjLHNeOmWkEZ8QinfIL9wj66b7Wog7XmDy1hu5hMs8sHZdpp0Bpzr09dXdoXBdyvqi3Sb7ddPTAc0bexUFEE+t/JO2tlElS6quTxvmpl1D2tAGfA5C3G52ClqafsJ4I5YcABhbsMDA0483A6YxhdgiCc/EnSRPLqKsuNuJ3Ihmy33OGfeVkdyrqHY7S+XZ7e4SAf8AVQkQT3iblDHWXL4b8MqaaX5PT2Yb5LmNADgTvnbK+viyrP69df8AIKgIgnPEfJ2OujpxUV1U98DHR9o4Nc6TU8u1OJ8ceAVCjjw0DrgAe4LIiDq+JbG2sopaZz3RtlYWOc0AkDIOQD4LrOAuBo7VTPhjlfOHyGUl4AIJa1uNvorZ0QddxDZm1dHNTucYxKx0Zc0AkA+kArULdyightFRQCpmcyoe2Rzy1uppGjYAbHzAqAiDX+COEY7ZRCmjkfM0Pe/U8AHysbYHgi2BEBERAREQEREBERAREQEREBERAREQEREBERAREQEREBERAREQEREBER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90118" name="AutoShape 6" descr="data:image/jpeg;base64,/9j/4AAQSkZJRgABAQAAAQABAAD/2wCEAAkGBg8RDRUTEBAPDRMWFhQTDxYTFRoWGRUSGBMVGh8UFhQXGyYqGCUjGRIVIjcsJDMqLS4sISAxNTAqNSYrLCkBCQoKBQUFDQUFDSkYEhgpKSkpKSkpKSkpKSkpKSkpKSkpKSkpKSkpKSkpKSkpKSkpKSkpKSkpKSkpKSkpKSkpKf/AABEIAFoAeAMBIgACEQEDEQH/xAAbAAEBAAIDAQAAAAAAAAAAAAAABwMGBAUIAv/EAD0QAAEDAwIDAwYKCwAAAAAAAAEAAgMEBRESIQYHMRNRcSIyQWGBkRQXIzNyc7GywcMIFjQ1NkJVYpKz0f/EABQBAQAAAAAAAAAAAAAAAAAAAAD/xAAUEQEAAAAAAAAAAAAAAAAAAAAA/9oADAMBAAIRAxEAPwC4oiICIiAiIgIiICIiAiIgIiICIiAiIgIiICIiAiIgIiICIiAiIgIiIMFRXRR47SSOPPTW4Nzjuyd+qxMvFMTgTwk+qRp/FRj9JXzqLwqfyVvNNyhsj4Wk0LMlrSSHvByWj+5BvLXgjIII9SZUN5kcMtsccdVa62po3GQM7Ayl7XDBOprXdQMbh2Rv6PTj495mXM2SgkjDqR1UyQ1EjAQSWENDWH+QOHld+Om2UFtq7pBF87NFD9N7W/eIXGh4noXnDKykee5s0ZPuDlD+EeEzLTMndY5Lw57Q4zSXCPDieuGA+T3Ydk963yxcuqCpY41diitrmuHZgTB5cMZ1ZjO2+26Df33GEP0GWNrzjDS9odv08nOd1yF5/wCMQP17g2HztH91q9AIOPU3CGMgSSxxk7gPeG5HqyVjZd6Zxw2eFx7hI0/iob+kh+20np+Sk/2BfVVbLXJFpi4Yu/aY8kgSR7466sn7CgvMkzWtLnODWjcknAA8SvmCqY8ZY9kg6EtIIz3ZCglm4Yu9JYbia0vhp3U5EMEj9Tg/W06w3J0ANyPRnPTZZOTPEtbTW+VtPa57g0zucXxva0B3ZsGjB9QB9qC8ySta0lxDQNyScADvJPRYmXCEtLhLGWjZzg8EA9xOduoUw414yuUtqqY5LJVU7HQvD5HSsIYCPOIHXC0Thf8Agu5fXx/kIPR0M7HjLHNeOmWkEZ8QinfIL9wj66b7Wog7XmDy1hu5hMs8sHZdpp0Bpzr09dXdoXBdyvqi3Sb7ddPTAc0bexUFEE+t/JO2tlElS6quTxvmpl1D2tAGfA5C3G52ClqafsJ4I5YcABhbsMDA0483A6YxhdgiCc/EnSRPLqKsuNuJ3Ihmy33OGfeVkdyrqHY7S+XZ7e4SAf8AVQkQT3iblDHWXL4b8MqaaX5PT2Yb5LmNADgTvnbK+viyrP69df8AIKgIgnPEfJ2OujpxUV1U98DHR9o4Nc6TU8u1OJ8ceAVCjjw0DrgAe4LIiDq+JbG2sopaZz3RtlYWOc0AkDIOQD4LrOAuBo7VTPhjlfOHyGUl4AIJa1uNvorZ0QddxDZm1dHNTucYxKx0Zc0AkA+kArULdyightFRQCpmcyoe2Rzy1uppGjYAbHzAqAiDX+COEY7ZRCmjkfM0Pe/U8AHysbYHgi2BEBERAREQEREBERAREQEREBERAREQEREBERAREQEREBERAREQEREBER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90120" name="AutoShape 8" descr="data:image/jpeg;base64,/9j/4AAQSkZJRgABAQAAAQABAAD/2wCEAAkGBg8RDRUTEBAPDRMWFhQTDxYTFRoWGRUSGBMVGh8UFhQXGyYqGCUjGRIVIjcsJDMqLS4sISAxNTAqNSYrLCkBCQoKBQUFDQUFDSkYEhgpKSkpKSkpKSkpKSkpKSkpKSkpKSkpKSkpKSkpKSkpKSkpKSkpKSkpKSkpKSkpKSkpKf/AABEIAFoAeAMBIgACEQEDEQH/xAAbAAEBAAIDAQAAAAAAAAAAAAAABwMGBAUIAv/EAD0QAAEDAwIDAwYKCwAAAAAAAAEAAgMEBRESIQYHMRNRcSIyQWGBkRQXIzNyc7GywcMIFjQ1NkJVYpKz0f/EABQBAQAAAAAAAAAAAAAAAAAAAAD/xAAUEQEAAAAAAAAAAAAAAAAAAAAA/9oADAMBAAIRAxEAPwC4oiICIiAiIgIiICIiAiIgIiICIiAiIgIiICIiAiIgIiICIiAiIgIiIMFRXRR47SSOPPTW4Nzjuyd+qxMvFMTgTwk+qRp/FRj9JXzqLwqfyVvNNyhsj4Wk0LMlrSSHvByWj+5BvLXgjIII9SZUN5kcMtsccdVa62po3GQM7Ayl7XDBOprXdQMbh2Rv6PTj495mXM2SgkjDqR1UyQ1EjAQSWENDWH+QOHld+Om2UFtq7pBF87NFD9N7W/eIXGh4noXnDKykee5s0ZPuDlD+EeEzLTMndY5Lw57Q4zSXCPDieuGA+T3Ydk963yxcuqCpY41diitrmuHZgTB5cMZ1ZjO2+26Df33GEP0GWNrzjDS9odv08nOd1yF5/wCMQP17g2HztH91q9AIOPU3CGMgSSxxk7gPeG5HqyVjZd6Zxw2eFx7hI0/iob+kh+20np+Sk/2BfVVbLXJFpi4Yu/aY8kgSR7466sn7CgvMkzWtLnODWjcknAA8SvmCqY8ZY9kg6EtIIz3ZCglm4Yu9JYbia0vhp3U5EMEj9Tg/W06w3J0ANyPRnPTZZOTPEtbTW+VtPa57g0zucXxva0B3ZsGjB9QB9qC8ySta0lxDQNyScADvJPRYmXCEtLhLGWjZzg8EA9xOduoUw414yuUtqqY5LJVU7HQvD5HSsIYCPOIHXC0Thf8Agu5fXx/kIPR0M7HjLHNeOmWkEZ8QinfIL9wj66b7Wog7XmDy1hu5hMs8sHZdpp0Bpzr09dXdoXBdyvqi3Sb7ddPTAc0bexUFEE+t/JO2tlElS6quTxvmpl1D2tAGfA5C3G52ClqafsJ4I5YcABhbsMDA0483A6YxhdgiCc/EnSRPLqKsuNuJ3Ihmy33OGfeVkdyrqHY7S+XZ7e4SAf8AVQkQT3iblDHWXL4b8MqaaX5PT2Yb5LmNADgTvnbK+viyrP69df8AIKgIgnPEfJ2OujpxUV1U98DHR9o4Nc6TU8u1OJ8ceAVCjjw0DrgAe4LIiDq+JbG2sopaZz3RtlYWOc0AkDIOQD4LrOAuBo7VTPhjlfOHyGUl4AIJa1uNvorZ0QddxDZm1dHNTucYxKx0Zc0AkA+kArULdyightFRQCpmcyoe2Rzy1uppGjYAbHzAqAiDX+COEY7ZRCmjkfM0Pe/U8AHysbYHgi2BEBERAREQEREBERAREQEREBERAREQEREBERAREQEREBERAREQEREBER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9012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3" name="Picture 10"/>
          <p:cNvPicPr>
            <a:picLocks noChangeAspect="1" noChangeArrowheads="1"/>
          </p:cNvPicPr>
          <p:nvPr/>
        </p:nvPicPr>
        <p:blipFill>
          <a:blip r:embed="rId3" cstate="print"/>
          <a:srcRect/>
          <a:stretch>
            <a:fillRect/>
          </a:stretch>
        </p:blipFill>
        <p:spPr bwMode="auto">
          <a:xfrm>
            <a:off x="0" y="0"/>
            <a:ext cx="9144000" cy="1200150"/>
          </a:xfrm>
          <a:prstGeom prst="rect">
            <a:avLst/>
          </a:prstGeom>
          <a:noFill/>
          <a:ln w="9525">
            <a:noFill/>
            <a:miter lim="800000"/>
            <a:headEnd/>
            <a:tailEnd/>
          </a:ln>
          <a:effectLst/>
        </p:spPr>
      </p:pic>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27">
                                            <p:txEl>
                                              <p:pRg st="0" end="0"/>
                                            </p:txEl>
                                          </p:spTgt>
                                        </p:tgtEl>
                                        <p:attrNameLst>
                                          <p:attrName>style.color</p:attrName>
                                        </p:attrNameLst>
                                      </p:cBhvr>
                                      <p:to>
                                        <p:clrVal>
                                          <a:srgbClr val="D527E7"/>
                                        </p:clrVal>
                                      </p:to>
                                    </p:set>
                                    <p:set>
                                      <p:cBhvr>
                                        <p:cTn id="7" dur="500" fill="hold"/>
                                        <p:tgtEl>
                                          <p:spTgt spid="27">
                                            <p:txEl>
                                              <p:pRg st="0" end="0"/>
                                            </p:txEl>
                                          </p:spTgt>
                                        </p:tgtEl>
                                        <p:attrNameLst>
                                          <p:attrName>fillcolor</p:attrName>
                                        </p:attrNameLst>
                                      </p:cBhvr>
                                      <p:to>
                                        <p:clrVal>
                                          <a:srgbClr val="D527E7"/>
                                        </p:clrVal>
                                      </p:to>
                                    </p:set>
                                    <p:set>
                                      <p:cBhvr>
                                        <p:cTn id="8" dur="500" fill="hold"/>
                                        <p:tgtEl>
                                          <p:spTgt spid="27">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14282" y="5643578"/>
            <a:ext cx="8643998" cy="57150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
        <p:nvSpPr>
          <p:cNvPr id="5" name="Rectangle à coins arrondis 4"/>
          <p:cNvSpPr/>
          <p:nvPr/>
        </p:nvSpPr>
        <p:spPr>
          <a:xfrm>
            <a:off x="2571736" y="2143116"/>
            <a:ext cx="3500462" cy="292895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p>
        </p:txBody>
      </p:sp>
      <p:sp>
        <p:nvSpPr>
          <p:cNvPr id="2" name="Espace réservé du numéro de diapositive 1"/>
          <p:cNvSpPr>
            <a:spLocks noGrp="1"/>
          </p:cNvSpPr>
          <p:nvPr>
            <p:ph type="sldNum" sz="quarter" idx="12"/>
          </p:nvPr>
        </p:nvSpPr>
        <p:spPr/>
        <p:txBody>
          <a:bodyPr/>
          <a:lstStyle/>
          <a:p>
            <a:pPr algn="r" rtl="0" fontAlgn="base">
              <a:spcBef>
                <a:spcPct val="0"/>
              </a:spcBef>
              <a:spcAft>
                <a:spcPct val="0"/>
              </a:spcAft>
              <a:defRPr/>
            </a:pPr>
            <a:fld id="{3D846961-7BD8-44F5-B22C-DEB3C6DC45D8}" type="slidenum">
              <a:rPr lang="fr-FR" altLang="zh-CN" sz="1200" kern="1200" smtClean="0">
                <a:solidFill>
                  <a:srgbClr val="898989"/>
                </a:solidFill>
                <a:latin typeface="Calibri" pitchFamily="34" charset="0"/>
                <a:cs typeface="Arial" pitchFamily="34" charset="0"/>
              </a:rPr>
              <a:pPr algn="r" rtl="0" fontAlgn="base">
                <a:spcBef>
                  <a:spcPct val="0"/>
                </a:spcBef>
                <a:spcAft>
                  <a:spcPct val="0"/>
                </a:spcAft>
                <a:defRPr/>
              </a:pPr>
              <a:t>10</a:t>
            </a:fld>
            <a:endParaRPr lang="fr-FR" altLang="zh-CN" sz="1200" kern="1200">
              <a:solidFill>
                <a:srgbClr val="898989"/>
              </a:solidFill>
              <a:latin typeface="Calibri" pitchFamily="34" charset="0"/>
              <a:cs typeface="Arial" pitchFamily="34" charset="0"/>
            </a:endParaRPr>
          </a:p>
        </p:txBody>
      </p:sp>
      <p:sp>
        <p:nvSpPr>
          <p:cNvPr id="3" name="ZoneTexte 2"/>
          <p:cNvSpPr txBox="1"/>
          <p:nvPr/>
        </p:nvSpPr>
        <p:spPr>
          <a:xfrm>
            <a:off x="0" y="1500174"/>
            <a:ext cx="6357982" cy="646331"/>
          </a:xfrm>
          <a:prstGeom prst="rect">
            <a:avLst/>
          </a:prstGeom>
          <a:noFill/>
        </p:spPr>
        <p:txBody>
          <a:bodyPr wrap="square" rtlCol="0">
            <a:spAutoFit/>
          </a:bodyPr>
          <a:lstStyle/>
          <a:p>
            <a:r>
              <a:rPr lang="fr-FR" b="1" u="sng" dirty="0" smtClean="0">
                <a:solidFill>
                  <a:schemeClr val="accent1">
                    <a:lumMod val="75000"/>
                  </a:schemeClr>
                </a:solidFill>
                <a:latin typeface="Times New Roman" pitchFamily="18" charset="0"/>
                <a:cs typeface="Times New Roman" pitchFamily="18" charset="0"/>
              </a:rPr>
              <a:t>Fonctionnement en mode « High Torque » (fort couple) :</a:t>
            </a:r>
          </a:p>
          <a:p>
            <a:endParaRPr lang="fr-FR" dirty="0"/>
          </a:p>
        </p:txBody>
      </p:sp>
      <p:pic>
        <p:nvPicPr>
          <p:cNvPr id="3074" name="Picture 2" descr="C:\Users\Docteur Pc\Desktop\fort couple.gif"/>
          <p:cNvPicPr>
            <a:picLocks noChangeAspect="1" noChangeArrowheads="1" noCrop="1"/>
          </p:cNvPicPr>
          <p:nvPr/>
        </p:nvPicPr>
        <p:blipFill>
          <a:blip r:embed="rId2"/>
          <a:srcRect/>
          <a:stretch>
            <a:fillRect/>
          </a:stretch>
        </p:blipFill>
        <p:spPr bwMode="auto">
          <a:xfrm>
            <a:off x="3071802" y="2571744"/>
            <a:ext cx="2571768" cy="2428892"/>
          </a:xfrm>
          <a:prstGeom prst="rect">
            <a:avLst/>
          </a:prstGeom>
          <a:noFill/>
        </p:spPr>
      </p:pic>
      <p:sp>
        <p:nvSpPr>
          <p:cNvPr id="6" name="ZoneTexte 5"/>
          <p:cNvSpPr txBox="1"/>
          <p:nvPr/>
        </p:nvSpPr>
        <p:spPr>
          <a:xfrm>
            <a:off x="357158" y="5715016"/>
            <a:ext cx="8786842" cy="369332"/>
          </a:xfrm>
          <a:prstGeom prst="rect">
            <a:avLst/>
          </a:prstGeom>
          <a:noFill/>
        </p:spPr>
        <p:txBody>
          <a:bodyPr wrap="square" rtlCol="0">
            <a:spAutoFit/>
          </a:bodyPr>
          <a:lstStyle/>
          <a:p>
            <a:r>
              <a:rPr lang="fr-FR" dirty="0" smtClean="0">
                <a:latin typeface="Times New Roman" pitchFamily="18" charset="0"/>
                <a:cs typeface="Times New Roman" pitchFamily="18" charset="0"/>
              </a:rPr>
              <a:t>Le rotor prendra une des 4 positions suivant le sens d’alimentation de chacune des bobines.</a:t>
            </a:r>
            <a:endParaRPr lang="fr-FR" dirty="0">
              <a:latin typeface="Times New Roman" pitchFamily="18" charset="0"/>
              <a:cs typeface="Times New Roman" pitchFamily="18" charset="0"/>
            </a:endParaRPr>
          </a:p>
        </p:txBody>
      </p:sp>
      <p:sp>
        <p:nvSpPr>
          <p:cNvPr id="8" name="Rectangle 7"/>
          <p:cNvSpPr/>
          <p:nvPr/>
        </p:nvSpPr>
        <p:spPr>
          <a:xfrm>
            <a:off x="0" y="0"/>
            <a:ext cx="9144000" cy="571500"/>
          </a:xfrm>
          <a:prstGeom prst="rect">
            <a:avLst/>
          </a:prstGeom>
          <a:solidFill>
            <a:schemeClr val="tx2">
              <a:lumMod val="75000"/>
            </a:schemeClr>
          </a:solidFill>
          <a:ln>
            <a:noFill/>
          </a:ln>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fr-FR" sz="1600" kern="1200">
              <a:solidFill>
                <a:prstClr val="white"/>
              </a:solidFill>
              <a:latin typeface="Times New Roman" pitchFamily="18" charset="0"/>
              <a:ea typeface="+mn-ea"/>
              <a:cs typeface="Times New Roman" pitchFamily="18" charset="0"/>
            </a:endParaRPr>
          </a:p>
        </p:txBody>
      </p:sp>
      <p:sp>
        <p:nvSpPr>
          <p:cNvPr id="9" name="Rectangle 8"/>
          <p:cNvSpPr/>
          <p:nvPr/>
        </p:nvSpPr>
        <p:spPr>
          <a:xfrm>
            <a:off x="0" y="571500"/>
            <a:ext cx="9144000" cy="50004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base">
              <a:spcBef>
                <a:spcPct val="0"/>
              </a:spcBef>
              <a:spcAft>
                <a:spcPct val="0"/>
              </a:spcAft>
              <a:defRPr/>
            </a:pPr>
            <a:endParaRPr lang="fr-FR" altLang="zh-CN" sz="1600" kern="1200">
              <a:solidFill>
                <a:srgbClr val="FFFFFF"/>
              </a:solidFill>
              <a:latin typeface="Times New Roman" pitchFamily="18" charset="0"/>
              <a:cs typeface="Times New Roman" pitchFamily="18" charset="0"/>
            </a:endParaRPr>
          </a:p>
        </p:txBody>
      </p:sp>
      <p:sp>
        <p:nvSpPr>
          <p:cNvPr id="10" name="Rectangle à coins arrondis 10"/>
          <p:cNvSpPr/>
          <p:nvPr/>
        </p:nvSpPr>
        <p:spPr>
          <a:xfrm>
            <a:off x="3214678" y="0"/>
            <a:ext cx="1285852" cy="785794"/>
          </a:xfrm>
          <a:prstGeom prst="roundRect">
            <a:avLst>
              <a:gd name="adj" fmla="val 373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endParaRPr>
          </a:p>
          <a:p>
            <a:pPr algn="ctr">
              <a:defRPr/>
            </a:pPr>
            <a:r>
              <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rPr>
              <a:t> Moteur a aimant permanant</a:t>
            </a:r>
          </a:p>
          <a:p>
            <a:pPr algn="ctr">
              <a:defRPr/>
            </a:pPr>
            <a:endParaRPr lang="fr-FR" altLang="zh-CN" sz="1500" b="1" dirty="0">
              <a:solidFill>
                <a:schemeClr val="accent1">
                  <a:lumMod val="50000"/>
                </a:schemeClr>
              </a:solidFill>
              <a:effectLst>
                <a:outerShdw blurRad="38100" dist="38100" dir="2700000" algn="tl">
                  <a:srgbClr val="FFFFFF"/>
                </a:outerShdw>
              </a:effectLst>
              <a:latin typeface="Times New Roman" pitchFamily="18" charset="0"/>
              <a:cs typeface="Times New Roman" pitchFamily="18" charset="0"/>
            </a:endParaRPr>
          </a:p>
        </p:txBody>
      </p:sp>
      <p:sp>
        <p:nvSpPr>
          <p:cNvPr id="11" name="Rectangle à coins arrondis 10"/>
          <p:cNvSpPr/>
          <p:nvPr/>
        </p:nvSpPr>
        <p:spPr>
          <a:xfrm>
            <a:off x="6072198" y="0"/>
            <a:ext cx="157163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 </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hybride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2" name="Rectangle à coins arrondis 10"/>
          <p:cNvSpPr/>
          <p:nvPr/>
        </p:nvSpPr>
        <p:spPr>
          <a:xfrm>
            <a:off x="7643834" y="0"/>
            <a:ext cx="150016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Conclusion</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3" name="Rectangle à coins arrondis 10"/>
          <p:cNvSpPr/>
          <p:nvPr/>
        </p:nvSpPr>
        <p:spPr>
          <a:xfrm>
            <a:off x="4500562"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 a reluctance variable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4" name="Rectangle à coins arrondis 10"/>
          <p:cNvSpPr/>
          <p:nvPr/>
        </p:nvSpPr>
        <p:spPr>
          <a:xfrm>
            <a:off x="1571604" y="0"/>
            <a:ext cx="1656754"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Moteur </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Unipolaire</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Et bipolaire</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5" name="Rectangle à coins arrondis 14"/>
          <p:cNvSpPr/>
          <p:nvPr/>
        </p:nvSpPr>
        <p:spPr>
          <a:xfrm>
            <a:off x="0"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introduction</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par>
                                <p:cTn id="8" presetID="4" presetClass="entr" presetSubtype="16" fill="hold" nodeType="withEffect">
                                  <p:stCondLst>
                                    <p:cond delay="0"/>
                                  </p:stCondLst>
                                  <p:childTnLst>
                                    <p:set>
                                      <p:cBhvr>
                                        <p:cTn id="9" dur="1" fill="hold">
                                          <p:stCondLst>
                                            <p:cond delay="0"/>
                                          </p:stCondLst>
                                        </p:cTn>
                                        <p:tgtEl>
                                          <p:spTgt spid="3074"/>
                                        </p:tgtEl>
                                        <p:attrNameLst>
                                          <p:attrName>style.visibility</p:attrName>
                                        </p:attrNameLst>
                                      </p:cBhvr>
                                      <p:to>
                                        <p:strVal val="visible"/>
                                      </p:to>
                                    </p:set>
                                    <p:animEffect transition="in" filter="box(in)">
                                      <p:cBhvr>
                                        <p:cTn id="10" dur="500"/>
                                        <p:tgtEl>
                                          <p:spTgt spid="3074"/>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ox(in)">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3214678" y="2143116"/>
            <a:ext cx="3286148" cy="285752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p>
        </p:txBody>
      </p:sp>
      <p:sp>
        <p:nvSpPr>
          <p:cNvPr id="2" name="Espace réservé du numéro de diapositive 1"/>
          <p:cNvSpPr>
            <a:spLocks noGrp="1"/>
          </p:cNvSpPr>
          <p:nvPr>
            <p:ph type="sldNum" sz="quarter" idx="12"/>
          </p:nvPr>
        </p:nvSpPr>
        <p:spPr/>
        <p:txBody>
          <a:bodyPr/>
          <a:lstStyle/>
          <a:p>
            <a:pPr algn="r" rtl="0" fontAlgn="base">
              <a:spcBef>
                <a:spcPct val="0"/>
              </a:spcBef>
              <a:spcAft>
                <a:spcPct val="0"/>
              </a:spcAft>
              <a:defRPr/>
            </a:pPr>
            <a:fld id="{3D846961-7BD8-44F5-B22C-DEB3C6DC45D8}" type="slidenum">
              <a:rPr lang="fr-FR" altLang="zh-CN" sz="1200" kern="1200" smtClean="0">
                <a:solidFill>
                  <a:srgbClr val="898989"/>
                </a:solidFill>
                <a:latin typeface="Calibri" pitchFamily="34" charset="0"/>
                <a:cs typeface="Arial" pitchFamily="34" charset="0"/>
              </a:rPr>
              <a:pPr algn="r" rtl="0" fontAlgn="base">
                <a:spcBef>
                  <a:spcPct val="0"/>
                </a:spcBef>
                <a:spcAft>
                  <a:spcPct val="0"/>
                </a:spcAft>
                <a:defRPr/>
              </a:pPr>
              <a:t>11</a:t>
            </a:fld>
            <a:endParaRPr lang="fr-FR" altLang="zh-CN" sz="1200" kern="1200">
              <a:solidFill>
                <a:srgbClr val="898989"/>
              </a:solidFill>
              <a:latin typeface="Calibri" pitchFamily="34" charset="0"/>
              <a:cs typeface="Arial" pitchFamily="34" charset="0"/>
            </a:endParaRPr>
          </a:p>
        </p:txBody>
      </p:sp>
      <p:sp>
        <p:nvSpPr>
          <p:cNvPr id="3" name="ZoneTexte 2"/>
          <p:cNvSpPr txBox="1"/>
          <p:nvPr/>
        </p:nvSpPr>
        <p:spPr>
          <a:xfrm>
            <a:off x="571472" y="1285860"/>
            <a:ext cx="4143404" cy="430887"/>
          </a:xfrm>
          <a:prstGeom prst="rect">
            <a:avLst/>
          </a:prstGeom>
          <a:noFill/>
        </p:spPr>
        <p:txBody>
          <a:bodyPr wrap="square" rtlCol="0">
            <a:spAutoFit/>
          </a:bodyPr>
          <a:lstStyle/>
          <a:p>
            <a:r>
              <a:rPr lang="fr-FR" sz="2200" b="1" u="sng" dirty="0" smtClean="0">
                <a:solidFill>
                  <a:schemeClr val="accent1">
                    <a:lumMod val="75000"/>
                  </a:schemeClr>
                </a:solidFill>
                <a:latin typeface="Times New Roman" pitchFamily="18" charset="0"/>
                <a:cs typeface="Times New Roman" pitchFamily="18" charset="0"/>
              </a:rPr>
              <a:t>Fonctionnement à </a:t>
            </a:r>
            <a:r>
              <a:rPr lang="fr-FR" sz="2200" b="1" u="sng" dirty="0" err="1" smtClean="0">
                <a:solidFill>
                  <a:schemeClr val="accent1">
                    <a:lumMod val="75000"/>
                  </a:schemeClr>
                </a:solidFill>
                <a:latin typeface="Times New Roman" pitchFamily="18" charset="0"/>
                <a:cs typeface="Times New Roman" pitchFamily="18" charset="0"/>
              </a:rPr>
              <a:t>demi-pas</a:t>
            </a:r>
            <a:r>
              <a:rPr lang="fr-FR" sz="2200" b="1" u="sng" dirty="0" smtClean="0">
                <a:solidFill>
                  <a:schemeClr val="accent1">
                    <a:lumMod val="75000"/>
                  </a:schemeClr>
                </a:solidFill>
                <a:latin typeface="Times New Roman" pitchFamily="18" charset="0"/>
                <a:cs typeface="Times New Roman" pitchFamily="18" charset="0"/>
              </a:rPr>
              <a:t>:</a:t>
            </a:r>
            <a:endParaRPr lang="fr-FR" sz="2200" b="1" u="sng" dirty="0">
              <a:solidFill>
                <a:schemeClr val="accent1">
                  <a:lumMod val="75000"/>
                </a:schemeClr>
              </a:solidFill>
              <a:latin typeface="Times New Roman" pitchFamily="18" charset="0"/>
              <a:cs typeface="Times New Roman" pitchFamily="18" charset="0"/>
            </a:endParaRPr>
          </a:p>
        </p:txBody>
      </p:sp>
      <p:pic>
        <p:nvPicPr>
          <p:cNvPr id="4098" name="Picture 2" descr="C:\Users\Docteur Pc\Desktop\demi pas.gif"/>
          <p:cNvPicPr>
            <a:picLocks noChangeAspect="1" noChangeArrowheads="1" noCrop="1"/>
          </p:cNvPicPr>
          <p:nvPr/>
        </p:nvPicPr>
        <p:blipFill>
          <a:blip r:embed="rId2"/>
          <a:srcRect/>
          <a:stretch>
            <a:fillRect/>
          </a:stretch>
        </p:blipFill>
        <p:spPr bwMode="auto">
          <a:xfrm>
            <a:off x="3428992" y="2428868"/>
            <a:ext cx="2714644" cy="2488744"/>
          </a:xfrm>
          <a:prstGeom prst="rect">
            <a:avLst/>
          </a:prstGeom>
          <a:noFill/>
        </p:spPr>
      </p:pic>
      <p:pic>
        <p:nvPicPr>
          <p:cNvPr id="6" name="Picture 2" descr="http://img.clubic.com/00106906-photo-panneau-attention-point-d-exclamation.jpg"/>
          <p:cNvPicPr>
            <a:picLocks noChangeAspect="1" noChangeArrowheads="1"/>
          </p:cNvPicPr>
          <p:nvPr/>
        </p:nvPicPr>
        <p:blipFill>
          <a:blip r:embed="rId3"/>
          <a:srcRect/>
          <a:stretch>
            <a:fillRect/>
          </a:stretch>
        </p:blipFill>
        <p:spPr bwMode="auto">
          <a:xfrm>
            <a:off x="285720" y="5357826"/>
            <a:ext cx="928694" cy="811664"/>
          </a:xfrm>
          <a:prstGeom prst="rect">
            <a:avLst/>
          </a:prstGeom>
          <a:noFill/>
        </p:spPr>
      </p:pic>
      <p:sp>
        <p:nvSpPr>
          <p:cNvPr id="7" name="ZoneTexte 6"/>
          <p:cNvSpPr txBox="1"/>
          <p:nvPr/>
        </p:nvSpPr>
        <p:spPr>
          <a:xfrm>
            <a:off x="1500166" y="5286388"/>
            <a:ext cx="6858048"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fr-FR" dirty="0"/>
          </a:p>
        </p:txBody>
      </p:sp>
      <p:sp>
        <p:nvSpPr>
          <p:cNvPr id="8" name="ZoneTexte 7"/>
          <p:cNvSpPr txBox="1"/>
          <p:nvPr/>
        </p:nvSpPr>
        <p:spPr>
          <a:xfrm>
            <a:off x="1500166" y="5286388"/>
            <a:ext cx="6858048"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buFont typeface="Arial" pitchFamily="34" charset="0"/>
              <a:buChar char="•"/>
            </a:pPr>
            <a:r>
              <a:rPr lang="fr-FR" dirty="0" smtClean="0"/>
              <a:t> couple moteur important</a:t>
            </a:r>
          </a:p>
          <a:p>
            <a:pPr algn="ctr">
              <a:buFont typeface="Arial" pitchFamily="34" charset="0"/>
              <a:buChar char="•"/>
            </a:pPr>
            <a:r>
              <a:rPr lang="fr-FR" dirty="0" smtClean="0"/>
              <a:t> une résolution faible(nombre de pas par tour) , </a:t>
            </a:r>
          </a:p>
          <a:p>
            <a:pPr algn="ctr">
              <a:buFont typeface="Arial" pitchFamily="34" charset="0"/>
              <a:buChar char="•"/>
            </a:pPr>
            <a:r>
              <a:rPr lang="fr-FR" dirty="0" smtClean="0"/>
              <a:t>une fréquence de rotation faible </a:t>
            </a:r>
            <a:endParaRPr lang="fr-FR" dirty="0"/>
          </a:p>
        </p:txBody>
      </p:sp>
      <p:sp>
        <p:nvSpPr>
          <p:cNvPr id="9" name="Rectangle 8"/>
          <p:cNvSpPr/>
          <p:nvPr/>
        </p:nvSpPr>
        <p:spPr>
          <a:xfrm>
            <a:off x="0" y="0"/>
            <a:ext cx="9144000" cy="571500"/>
          </a:xfrm>
          <a:prstGeom prst="rect">
            <a:avLst/>
          </a:prstGeom>
          <a:solidFill>
            <a:schemeClr val="tx2">
              <a:lumMod val="75000"/>
            </a:schemeClr>
          </a:solidFill>
          <a:ln>
            <a:noFill/>
          </a:ln>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fr-FR" sz="1600" kern="1200">
              <a:solidFill>
                <a:prstClr val="white"/>
              </a:solidFill>
              <a:latin typeface="Times New Roman" pitchFamily="18" charset="0"/>
              <a:ea typeface="+mn-ea"/>
              <a:cs typeface="Times New Roman" pitchFamily="18" charset="0"/>
            </a:endParaRPr>
          </a:p>
        </p:txBody>
      </p:sp>
      <p:sp>
        <p:nvSpPr>
          <p:cNvPr id="10" name="Rectangle 9"/>
          <p:cNvSpPr/>
          <p:nvPr/>
        </p:nvSpPr>
        <p:spPr>
          <a:xfrm>
            <a:off x="0" y="571500"/>
            <a:ext cx="9144000" cy="50004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base">
              <a:spcBef>
                <a:spcPct val="0"/>
              </a:spcBef>
              <a:spcAft>
                <a:spcPct val="0"/>
              </a:spcAft>
              <a:defRPr/>
            </a:pPr>
            <a:endParaRPr lang="fr-FR" altLang="zh-CN" sz="1600" kern="1200">
              <a:solidFill>
                <a:srgbClr val="FFFFFF"/>
              </a:solidFill>
              <a:latin typeface="Times New Roman" pitchFamily="18" charset="0"/>
              <a:cs typeface="Times New Roman" pitchFamily="18" charset="0"/>
            </a:endParaRPr>
          </a:p>
        </p:txBody>
      </p:sp>
      <p:sp>
        <p:nvSpPr>
          <p:cNvPr id="11" name="Rectangle à coins arrondis 10"/>
          <p:cNvSpPr/>
          <p:nvPr/>
        </p:nvSpPr>
        <p:spPr>
          <a:xfrm>
            <a:off x="3214678" y="0"/>
            <a:ext cx="1285852" cy="785794"/>
          </a:xfrm>
          <a:prstGeom prst="roundRect">
            <a:avLst>
              <a:gd name="adj" fmla="val 373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endParaRPr>
          </a:p>
          <a:p>
            <a:pPr algn="ctr">
              <a:defRPr/>
            </a:pPr>
            <a:r>
              <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rPr>
              <a:t> Moteur a aimant permanant</a:t>
            </a:r>
          </a:p>
          <a:p>
            <a:pPr algn="ctr">
              <a:defRPr/>
            </a:pPr>
            <a:endParaRPr lang="fr-FR" altLang="zh-CN" sz="1500" b="1" dirty="0">
              <a:solidFill>
                <a:schemeClr val="accent1">
                  <a:lumMod val="50000"/>
                </a:schemeClr>
              </a:solidFill>
              <a:effectLst>
                <a:outerShdw blurRad="38100" dist="38100" dir="2700000" algn="tl">
                  <a:srgbClr val="FFFFFF"/>
                </a:outerShdw>
              </a:effectLst>
              <a:latin typeface="Times New Roman" pitchFamily="18" charset="0"/>
              <a:cs typeface="Times New Roman" pitchFamily="18" charset="0"/>
            </a:endParaRPr>
          </a:p>
        </p:txBody>
      </p:sp>
      <p:sp>
        <p:nvSpPr>
          <p:cNvPr id="12" name="Rectangle à coins arrondis 10"/>
          <p:cNvSpPr/>
          <p:nvPr/>
        </p:nvSpPr>
        <p:spPr>
          <a:xfrm>
            <a:off x="6072198" y="0"/>
            <a:ext cx="157163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 </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hybride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3" name="Rectangle à coins arrondis 10"/>
          <p:cNvSpPr/>
          <p:nvPr/>
        </p:nvSpPr>
        <p:spPr>
          <a:xfrm>
            <a:off x="7643834" y="0"/>
            <a:ext cx="150016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Conclusion</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4" name="Rectangle à coins arrondis 10"/>
          <p:cNvSpPr/>
          <p:nvPr/>
        </p:nvSpPr>
        <p:spPr>
          <a:xfrm>
            <a:off x="4500562"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 a reluctance variable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5" name="Rectangle à coins arrondis 10"/>
          <p:cNvSpPr/>
          <p:nvPr/>
        </p:nvSpPr>
        <p:spPr>
          <a:xfrm>
            <a:off x="1571604" y="0"/>
            <a:ext cx="1656754"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Moteur </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Unipolaire</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Et bipolaire</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6" name="Rectangle à coins arrondis 15"/>
          <p:cNvSpPr/>
          <p:nvPr/>
        </p:nvSpPr>
        <p:spPr>
          <a:xfrm>
            <a:off x="0"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introduction</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transition>
    <p:cover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lgn="r" rtl="0" fontAlgn="base">
              <a:spcBef>
                <a:spcPct val="0"/>
              </a:spcBef>
              <a:spcAft>
                <a:spcPct val="0"/>
              </a:spcAft>
              <a:defRPr/>
            </a:pPr>
            <a:fld id="{3D846961-7BD8-44F5-B22C-DEB3C6DC45D8}" type="slidenum">
              <a:rPr lang="fr-FR" altLang="zh-CN" sz="1200" kern="1200" smtClean="0">
                <a:solidFill>
                  <a:srgbClr val="898989"/>
                </a:solidFill>
                <a:latin typeface="Calibri" pitchFamily="34" charset="0"/>
                <a:cs typeface="Arial" pitchFamily="34" charset="0"/>
              </a:rPr>
              <a:pPr algn="r" rtl="0" fontAlgn="base">
                <a:spcBef>
                  <a:spcPct val="0"/>
                </a:spcBef>
                <a:spcAft>
                  <a:spcPct val="0"/>
                </a:spcAft>
                <a:defRPr/>
              </a:pPr>
              <a:t>12</a:t>
            </a:fld>
            <a:endParaRPr lang="fr-FR" altLang="zh-CN" sz="1200" kern="1200">
              <a:solidFill>
                <a:srgbClr val="898989"/>
              </a:solidFill>
              <a:latin typeface="Calibri" pitchFamily="34" charset="0"/>
              <a:cs typeface="Arial" pitchFamily="34" charset="0"/>
            </a:endParaRPr>
          </a:p>
        </p:txBody>
      </p:sp>
      <p:sp>
        <p:nvSpPr>
          <p:cNvPr id="6" name="ZoneTexte 5"/>
          <p:cNvSpPr txBox="1"/>
          <p:nvPr/>
        </p:nvSpPr>
        <p:spPr>
          <a:xfrm>
            <a:off x="214282" y="1714488"/>
            <a:ext cx="8621014" cy="707886"/>
          </a:xfrm>
          <a:prstGeom prst="rect">
            <a:avLst/>
          </a:prstGeom>
          <a:noFill/>
        </p:spPr>
        <p:txBody>
          <a:bodyPr wrap="none" rtlCol="0">
            <a:spAutoFit/>
          </a:bodyPr>
          <a:lstStyle/>
          <a:p>
            <a:r>
              <a:rPr lang="fr-FR" sz="2200" b="1" dirty="0" smtClean="0">
                <a:solidFill>
                  <a:schemeClr val="accent1">
                    <a:lumMod val="50000"/>
                  </a:schemeClr>
                </a:solidFill>
                <a:latin typeface="Times New Roman" pitchFamily="18" charset="0"/>
                <a:cs typeface="Times New Roman" pitchFamily="18" charset="0"/>
              </a:rPr>
              <a:t>Les modes de commande d’un moteur pas à pas à réluctance variable:</a:t>
            </a:r>
          </a:p>
          <a:p>
            <a:endParaRPr lang="fr-FR" dirty="0"/>
          </a:p>
        </p:txBody>
      </p:sp>
      <p:sp>
        <p:nvSpPr>
          <p:cNvPr id="8" name="ZoneTexte 7"/>
          <p:cNvSpPr txBox="1"/>
          <p:nvPr/>
        </p:nvSpPr>
        <p:spPr>
          <a:xfrm>
            <a:off x="1714480" y="2800175"/>
            <a:ext cx="5786478" cy="1200329"/>
          </a:xfrm>
          <a:prstGeom prst="rect">
            <a:avLst/>
          </a:prstGeom>
          <a:noFill/>
        </p:spPr>
        <p:txBody>
          <a:bodyPr wrap="square" rtlCol="0">
            <a:spAutoFit/>
          </a:bodyPr>
          <a:lstStyle/>
          <a:p>
            <a:pPr>
              <a:buFont typeface="Arial" pitchFamily="34" charset="0"/>
              <a:buChar char="•"/>
            </a:pPr>
            <a:r>
              <a:rPr lang="fr-FR" sz="2400" b="1" dirty="0" smtClean="0">
                <a:solidFill>
                  <a:schemeClr val="accent1">
                    <a:lumMod val="75000"/>
                  </a:schemeClr>
                </a:solidFill>
                <a:latin typeface="Times New Roman" pitchFamily="18" charset="0"/>
                <a:cs typeface="Times New Roman" pitchFamily="18" charset="0"/>
              </a:rPr>
              <a:t>  Fonctionnement en pas entier </a:t>
            </a:r>
          </a:p>
          <a:p>
            <a:pPr>
              <a:buFont typeface="Arial" pitchFamily="34" charset="0"/>
              <a:buChar char="•"/>
            </a:pPr>
            <a:r>
              <a:rPr lang="fr-FR" sz="2400" b="1" dirty="0" smtClean="0">
                <a:solidFill>
                  <a:schemeClr val="accent1">
                    <a:lumMod val="75000"/>
                  </a:schemeClr>
                </a:solidFill>
                <a:latin typeface="Times New Roman" pitchFamily="18" charset="0"/>
                <a:cs typeface="Times New Roman" pitchFamily="18" charset="0"/>
              </a:rPr>
              <a:t>  Fonctionnement en mode fort couple</a:t>
            </a:r>
          </a:p>
          <a:p>
            <a:pPr>
              <a:buFont typeface="Arial" pitchFamily="34" charset="0"/>
              <a:buChar char="•"/>
            </a:pPr>
            <a:r>
              <a:rPr lang="fr-FR" sz="2400" b="1" dirty="0" smtClean="0">
                <a:solidFill>
                  <a:schemeClr val="accent1">
                    <a:lumMod val="75000"/>
                  </a:schemeClr>
                </a:solidFill>
                <a:latin typeface="Times New Roman" pitchFamily="18" charset="0"/>
                <a:cs typeface="Times New Roman" pitchFamily="18" charset="0"/>
              </a:rPr>
              <a:t>  Fonctionnement en mode </a:t>
            </a:r>
            <a:r>
              <a:rPr lang="fr-FR" sz="2400" b="1" dirty="0" err="1" smtClean="0">
                <a:solidFill>
                  <a:schemeClr val="accent1">
                    <a:lumMod val="75000"/>
                  </a:schemeClr>
                </a:solidFill>
                <a:latin typeface="Times New Roman" pitchFamily="18" charset="0"/>
                <a:cs typeface="Times New Roman" pitchFamily="18" charset="0"/>
              </a:rPr>
              <a:t>demi-pas</a:t>
            </a:r>
            <a:endParaRPr lang="fr-FR" sz="2400" b="1" dirty="0">
              <a:solidFill>
                <a:schemeClr val="accent1">
                  <a:lumMod val="75000"/>
                </a:schemeClr>
              </a:solidFill>
              <a:latin typeface="Times New Roman" pitchFamily="18" charset="0"/>
              <a:cs typeface="Times New Roman" pitchFamily="18" charset="0"/>
            </a:endParaRPr>
          </a:p>
        </p:txBody>
      </p:sp>
      <p:sp>
        <p:nvSpPr>
          <p:cNvPr id="5" name="Rectangle 4"/>
          <p:cNvSpPr/>
          <p:nvPr/>
        </p:nvSpPr>
        <p:spPr>
          <a:xfrm>
            <a:off x="0" y="0"/>
            <a:ext cx="9144000" cy="571500"/>
          </a:xfrm>
          <a:prstGeom prst="rect">
            <a:avLst/>
          </a:prstGeom>
          <a:solidFill>
            <a:schemeClr val="tx2">
              <a:lumMod val="75000"/>
            </a:schemeClr>
          </a:solidFill>
          <a:ln>
            <a:noFill/>
          </a:ln>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fr-FR" sz="1600" kern="1200">
              <a:solidFill>
                <a:prstClr val="white"/>
              </a:solidFill>
              <a:latin typeface="Times New Roman" pitchFamily="18" charset="0"/>
              <a:ea typeface="+mn-ea"/>
              <a:cs typeface="Times New Roman" pitchFamily="18" charset="0"/>
            </a:endParaRPr>
          </a:p>
        </p:txBody>
      </p:sp>
      <p:sp>
        <p:nvSpPr>
          <p:cNvPr id="7" name="Rectangle 6"/>
          <p:cNvSpPr/>
          <p:nvPr/>
        </p:nvSpPr>
        <p:spPr>
          <a:xfrm>
            <a:off x="0" y="571500"/>
            <a:ext cx="9144000" cy="50004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base">
              <a:spcBef>
                <a:spcPct val="0"/>
              </a:spcBef>
              <a:spcAft>
                <a:spcPct val="0"/>
              </a:spcAft>
              <a:defRPr/>
            </a:pPr>
            <a:endParaRPr lang="fr-FR" altLang="zh-CN" sz="1600" kern="1200">
              <a:solidFill>
                <a:srgbClr val="FFFFFF"/>
              </a:solidFill>
              <a:latin typeface="Times New Roman" pitchFamily="18" charset="0"/>
              <a:cs typeface="Times New Roman" pitchFamily="18" charset="0"/>
            </a:endParaRPr>
          </a:p>
        </p:txBody>
      </p:sp>
      <p:sp>
        <p:nvSpPr>
          <p:cNvPr id="9" name="Rectangle à coins arrondis 10"/>
          <p:cNvSpPr/>
          <p:nvPr/>
        </p:nvSpPr>
        <p:spPr>
          <a:xfrm>
            <a:off x="4786314" y="0"/>
            <a:ext cx="1285852" cy="785794"/>
          </a:xfrm>
          <a:prstGeom prst="roundRect">
            <a:avLst>
              <a:gd name="adj" fmla="val 373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endParaRPr>
          </a:p>
          <a:p>
            <a:pPr algn="ctr">
              <a:defRPr/>
            </a:pPr>
            <a:r>
              <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rPr>
              <a:t> Moteur a reluctance variable</a:t>
            </a:r>
          </a:p>
          <a:p>
            <a:pPr algn="ctr">
              <a:defRPr/>
            </a:pPr>
            <a:endParaRPr lang="fr-FR" altLang="zh-CN" sz="1500" b="1" dirty="0">
              <a:solidFill>
                <a:schemeClr val="accent1">
                  <a:lumMod val="50000"/>
                </a:schemeClr>
              </a:solidFill>
              <a:effectLst>
                <a:outerShdw blurRad="38100" dist="38100" dir="2700000" algn="tl">
                  <a:srgbClr val="FFFFFF"/>
                </a:outerShdw>
              </a:effectLst>
              <a:latin typeface="Times New Roman" pitchFamily="18" charset="0"/>
              <a:cs typeface="Times New Roman" pitchFamily="18" charset="0"/>
            </a:endParaRPr>
          </a:p>
        </p:txBody>
      </p:sp>
      <p:sp>
        <p:nvSpPr>
          <p:cNvPr id="10" name="Rectangle à coins arrondis 10"/>
          <p:cNvSpPr/>
          <p:nvPr/>
        </p:nvSpPr>
        <p:spPr>
          <a:xfrm>
            <a:off x="6072198" y="0"/>
            <a:ext cx="157163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 </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hybride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1" name="Rectangle à coins arrondis 10"/>
          <p:cNvSpPr/>
          <p:nvPr/>
        </p:nvSpPr>
        <p:spPr>
          <a:xfrm>
            <a:off x="7643834" y="0"/>
            <a:ext cx="150016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Conclusion</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2" name="Rectangle à coins arrondis 10"/>
          <p:cNvSpPr/>
          <p:nvPr/>
        </p:nvSpPr>
        <p:spPr>
          <a:xfrm>
            <a:off x="3214678"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 a aimant  permanent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3" name="Rectangle à coins arrondis 10"/>
          <p:cNvSpPr/>
          <p:nvPr/>
        </p:nvSpPr>
        <p:spPr>
          <a:xfrm>
            <a:off x="1571604" y="0"/>
            <a:ext cx="1656754"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Moteur </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Unipolaire</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Et bipolaire</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4" name="Rectangle à coins arrondis 13"/>
          <p:cNvSpPr/>
          <p:nvPr/>
        </p:nvSpPr>
        <p:spPr>
          <a:xfrm>
            <a:off x="0"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introduction</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transition>
    <p:cover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à coins arrondis 12"/>
          <p:cNvSpPr/>
          <p:nvPr/>
        </p:nvSpPr>
        <p:spPr>
          <a:xfrm>
            <a:off x="2643174" y="2500306"/>
            <a:ext cx="3857652" cy="350046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p>
        </p:txBody>
      </p:sp>
      <p:sp>
        <p:nvSpPr>
          <p:cNvPr id="2" name="Espace réservé du numéro de diapositive 1"/>
          <p:cNvSpPr>
            <a:spLocks noGrp="1"/>
          </p:cNvSpPr>
          <p:nvPr>
            <p:ph type="sldNum" sz="quarter" idx="12"/>
          </p:nvPr>
        </p:nvSpPr>
        <p:spPr/>
        <p:txBody>
          <a:bodyPr/>
          <a:lstStyle/>
          <a:p>
            <a:pPr algn="r" rtl="0" fontAlgn="base">
              <a:spcBef>
                <a:spcPct val="0"/>
              </a:spcBef>
              <a:spcAft>
                <a:spcPct val="0"/>
              </a:spcAft>
              <a:defRPr/>
            </a:pPr>
            <a:fld id="{3D846961-7BD8-44F5-B22C-DEB3C6DC45D8}" type="slidenum">
              <a:rPr lang="fr-FR" altLang="zh-CN" sz="1200" kern="1200" smtClean="0">
                <a:solidFill>
                  <a:srgbClr val="898989"/>
                </a:solidFill>
                <a:latin typeface="Calibri" pitchFamily="34" charset="0"/>
                <a:cs typeface="Arial" pitchFamily="34" charset="0"/>
              </a:rPr>
              <a:pPr algn="r" rtl="0" fontAlgn="base">
                <a:spcBef>
                  <a:spcPct val="0"/>
                </a:spcBef>
                <a:spcAft>
                  <a:spcPct val="0"/>
                </a:spcAft>
                <a:defRPr/>
              </a:pPr>
              <a:t>13</a:t>
            </a:fld>
            <a:endParaRPr lang="fr-FR" altLang="zh-CN" sz="1200" kern="1200">
              <a:solidFill>
                <a:srgbClr val="898989"/>
              </a:solidFill>
              <a:latin typeface="Calibri" pitchFamily="34" charset="0"/>
              <a:cs typeface="Arial" pitchFamily="34" charset="0"/>
            </a:endParaRPr>
          </a:p>
        </p:txBody>
      </p:sp>
      <p:pic>
        <p:nvPicPr>
          <p:cNvPr id="6146" name="Picture 2" descr="C:\Users\Docteur Pc\Desktop\pas entier variable.gif"/>
          <p:cNvPicPr>
            <a:picLocks noChangeAspect="1" noChangeArrowheads="1" noCrop="1"/>
          </p:cNvPicPr>
          <p:nvPr/>
        </p:nvPicPr>
        <p:blipFill>
          <a:blip r:embed="rId2"/>
          <a:srcRect/>
          <a:stretch>
            <a:fillRect/>
          </a:stretch>
        </p:blipFill>
        <p:spPr bwMode="auto">
          <a:xfrm>
            <a:off x="3000364" y="2714620"/>
            <a:ext cx="3214710" cy="3214710"/>
          </a:xfrm>
          <a:prstGeom prst="rect">
            <a:avLst/>
          </a:prstGeom>
          <a:noFill/>
        </p:spPr>
      </p:pic>
      <p:sp>
        <p:nvSpPr>
          <p:cNvPr id="4" name="ZoneTexte 3"/>
          <p:cNvSpPr txBox="1"/>
          <p:nvPr/>
        </p:nvSpPr>
        <p:spPr>
          <a:xfrm>
            <a:off x="857224" y="1714488"/>
            <a:ext cx="5072098" cy="430887"/>
          </a:xfrm>
          <a:prstGeom prst="rect">
            <a:avLst/>
          </a:prstGeom>
          <a:noFill/>
        </p:spPr>
        <p:txBody>
          <a:bodyPr wrap="square" rtlCol="0">
            <a:spAutoFit/>
          </a:bodyPr>
          <a:lstStyle/>
          <a:p>
            <a:r>
              <a:rPr lang="fr-FR" sz="2200" u="sng" dirty="0" smtClean="0">
                <a:solidFill>
                  <a:schemeClr val="tx2">
                    <a:lumMod val="75000"/>
                  </a:schemeClr>
                </a:solidFill>
                <a:latin typeface="Times New Roman" pitchFamily="18" charset="0"/>
                <a:cs typeface="Times New Roman" pitchFamily="18" charset="0"/>
              </a:rPr>
              <a:t>Fonctionnement  en Pas entier:</a:t>
            </a:r>
            <a:endParaRPr lang="fr-FR" sz="2200" u="sng" dirty="0">
              <a:solidFill>
                <a:schemeClr val="tx2">
                  <a:lumMod val="75000"/>
                </a:schemeClr>
              </a:solidFill>
              <a:latin typeface="Times New Roman" pitchFamily="18" charset="0"/>
              <a:cs typeface="Times New Roman" pitchFamily="18" charset="0"/>
            </a:endParaRPr>
          </a:p>
        </p:txBody>
      </p:sp>
      <p:sp>
        <p:nvSpPr>
          <p:cNvPr id="5" name="Rectangle 4"/>
          <p:cNvSpPr/>
          <p:nvPr/>
        </p:nvSpPr>
        <p:spPr>
          <a:xfrm>
            <a:off x="0" y="0"/>
            <a:ext cx="9144000" cy="571500"/>
          </a:xfrm>
          <a:prstGeom prst="rect">
            <a:avLst/>
          </a:prstGeom>
          <a:solidFill>
            <a:schemeClr val="tx2">
              <a:lumMod val="75000"/>
            </a:schemeClr>
          </a:solidFill>
          <a:ln>
            <a:noFill/>
          </a:ln>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fr-FR" sz="1600" kern="1200">
              <a:solidFill>
                <a:prstClr val="white"/>
              </a:solidFill>
              <a:latin typeface="Times New Roman" pitchFamily="18" charset="0"/>
              <a:ea typeface="+mn-ea"/>
              <a:cs typeface="Times New Roman" pitchFamily="18" charset="0"/>
            </a:endParaRPr>
          </a:p>
        </p:txBody>
      </p:sp>
      <p:sp>
        <p:nvSpPr>
          <p:cNvPr id="6" name="Rectangle 5"/>
          <p:cNvSpPr/>
          <p:nvPr/>
        </p:nvSpPr>
        <p:spPr>
          <a:xfrm>
            <a:off x="0" y="571500"/>
            <a:ext cx="9144000" cy="50004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base">
              <a:spcBef>
                <a:spcPct val="0"/>
              </a:spcBef>
              <a:spcAft>
                <a:spcPct val="0"/>
              </a:spcAft>
              <a:defRPr/>
            </a:pPr>
            <a:endParaRPr lang="fr-FR" altLang="zh-CN" sz="1600" kern="1200">
              <a:solidFill>
                <a:srgbClr val="FFFFFF"/>
              </a:solidFill>
              <a:latin typeface="Times New Roman" pitchFamily="18" charset="0"/>
              <a:cs typeface="Times New Roman" pitchFamily="18" charset="0"/>
            </a:endParaRPr>
          </a:p>
        </p:txBody>
      </p:sp>
      <p:sp>
        <p:nvSpPr>
          <p:cNvPr id="7" name="Rectangle à coins arrondis 10"/>
          <p:cNvSpPr/>
          <p:nvPr/>
        </p:nvSpPr>
        <p:spPr>
          <a:xfrm>
            <a:off x="4786314" y="0"/>
            <a:ext cx="1285852" cy="785794"/>
          </a:xfrm>
          <a:prstGeom prst="roundRect">
            <a:avLst>
              <a:gd name="adj" fmla="val 373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endParaRPr>
          </a:p>
          <a:p>
            <a:pPr algn="ctr">
              <a:defRPr/>
            </a:pPr>
            <a:r>
              <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rPr>
              <a:t> Moteur a reluctance variable</a:t>
            </a:r>
          </a:p>
          <a:p>
            <a:pPr algn="ctr">
              <a:defRPr/>
            </a:pPr>
            <a:endParaRPr lang="fr-FR" altLang="zh-CN" sz="1500" b="1" dirty="0">
              <a:solidFill>
                <a:schemeClr val="accent1">
                  <a:lumMod val="50000"/>
                </a:schemeClr>
              </a:solidFill>
              <a:effectLst>
                <a:outerShdw blurRad="38100" dist="38100" dir="2700000" algn="tl">
                  <a:srgbClr val="FFFFFF"/>
                </a:outerShdw>
              </a:effectLst>
              <a:latin typeface="Times New Roman" pitchFamily="18" charset="0"/>
              <a:cs typeface="Times New Roman" pitchFamily="18" charset="0"/>
            </a:endParaRPr>
          </a:p>
        </p:txBody>
      </p:sp>
      <p:sp>
        <p:nvSpPr>
          <p:cNvPr id="8" name="Rectangle à coins arrondis 10"/>
          <p:cNvSpPr/>
          <p:nvPr/>
        </p:nvSpPr>
        <p:spPr>
          <a:xfrm>
            <a:off x="6072198" y="0"/>
            <a:ext cx="157163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 </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hybride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9" name="Rectangle à coins arrondis 8"/>
          <p:cNvSpPr/>
          <p:nvPr/>
        </p:nvSpPr>
        <p:spPr>
          <a:xfrm>
            <a:off x="7643834" y="0"/>
            <a:ext cx="150016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Conclusion</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0" name="Rectangle à coins arrondis 10"/>
          <p:cNvSpPr/>
          <p:nvPr/>
        </p:nvSpPr>
        <p:spPr>
          <a:xfrm>
            <a:off x="3214678"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 a aimant  permanent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1" name="Rectangle à coins arrondis 10"/>
          <p:cNvSpPr/>
          <p:nvPr/>
        </p:nvSpPr>
        <p:spPr>
          <a:xfrm>
            <a:off x="1571604" y="0"/>
            <a:ext cx="1656754"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Moteur </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Unipolaire</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Et bipolaire</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2" name="Rectangle à coins arrondis 11"/>
          <p:cNvSpPr/>
          <p:nvPr/>
        </p:nvSpPr>
        <p:spPr>
          <a:xfrm>
            <a:off x="0"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introduction</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ox(in)">
                                      <p:cBhvr>
                                        <p:cTn id="7" dur="500"/>
                                        <p:tgtEl>
                                          <p:spTgt spid="13"/>
                                        </p:tgtEl>
                                      </p:cBhvr>
                                    </p:animEffect>
                                  </p:childTnLst>
                                </p:cTn>
                              </p:par>
                              <p:par>
                                <p:cTn id="8" presetID="4" presetClass="entr" presetSubtype="16" fill="hold" nodeType="withEffect">
                                  <p:stCondLst>
                                    <p:cond delay="0"/>
                                  </p:stCondLst>
                                  <p:childTnLst>
                                    <p:set>
                                      <p:cBhvr>
                                        <p:cTn id="9" dur="1" fill="hold">
                                          <p:stCondLst>
                                            <p:cond delay="0"/>
                                          </p:stCondLst>
                                        </p:cTn>
                                        <p:tgtEl>
                                          <p:spTgt spid="6146"/>
                                        </p:tgtEl>
                                        <p:attrNameLst>
                                          <p:attrName>style.visibility</p:attrName>
                                        </p:attrNameLst>
                                      </p:cBhvr>
                                      <p:to>
                                        <p:strVal val="visible"/>
                                      </p:to>
                                    </p:set>
                                    <p:animEffect transition="in" filter="box(in)">
                                      <p:cBhvr>
                                        <p:cTn id="10"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à coins arrondis 12"/>
          <p:cNvSpPr/>
          <p:nvPr/>
        </p:nvSpPr>
        <p:spPr>
          <a:xfrm>
            <a:off x="2857488" y="2143116"/>
            <a:ext cx="3786214" cy="378621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p>
        </p:txBody>
      </p:sp>
      <p:sp>
        <p:nvSpPr>
          <p:cNvPr id="2" name="Espace réservé du numéro de diapositive 1"/>
          <p:cNvSpPr>
            <a:spLocks noGrp="1"/>
          </p:cNvSpPr>
          <p:nvPr>
            <p:ph type="sldNum" sz="quarter" idx="12"/>
          </p:nvPr>
        </p:nvSpPr>
        <p:spPr/>
        <p:txBody>
          <a:bodyPr/>
          <a:lstStyle/>
          <a:p>
            <a:pPr algn="r" rtl="0" fontAlgn="base">
              <a:spcBef>
                <a:spcPct val="0"/>
              </a:spcBef>
              <a:spcAft>
                <a:spcPct val="0"/>
              </a:spcAft>
              <a:defRPr/>
            </a:pPr>
            <a:fld id="{3D846961-7BD8-44F5-B22C-DEB3C6DC45D8}" type="slidenum">
              <a:rPr lang="fr-FR" altLang="zh-CN" sz="1200" kern="1200" smtClean="0">
                <a:solidFill>
                  <a:srgbClr val="898989"/>
                </a:solidFill>
                <a:latin typeface="Calibri" pitchFamily="34" charset="0"/>
                <a:cs typeface="Arial" pitchFamily="34" charset="0"/>
              </a:rPr>
              <a:pPr algn="r" rtl="0" fontAlgn="base">
                <a:spcBef>
                  <a:spcPct val="0"/>
                </a:spcBef>
                <a:spcAft>
                  <a:spcPct val="0"/>
                </a:spcAft>
                <a:defRPr/>
              </a:pPr>
              <a:t>14</a:t>
            </a:fld>
            <a:endParaRPr lang="fr-FR" altLang="zh-CN" sz="1200" kern="1200">
              <a:solidFill>
                <a:srgbClr val="898989"/>
              </a:solidFill>
              <a:latin typeface="Calibri" pitchFamily="34" charset="0"/>
              <a:cs typeface="Arial" pitchFamily="34" charset="0"/>
            </a:endParaRPr>
          </a:p>
        </p:txBody>
      </p:sp>
      <p:sp>
        <p:nvSpPr>
          <p:cNvPr id="3" name="ZoneTexte 2"/>
          <p:cNvSpPr txBox="1"/>
          <p:nvPr/>
        </p:nvSpPr>
        <p:spPr>
          <a:xfrm>
            <a:off x="714348" y="1714488"/>
            <a:ext cx="4500594" cy="707886"/>
          </a:xfrm>
          <a:prstGeom prst="rect">
            <a:avLst/>
          </a:prstGeom>
          <a:noFill/>
        </p:spPr>
        <p:txBody>
          <a:bodyPr wrap="square" rtlCol="0">
            <a:spAutoFit/>
          </a:bodyPr>
          <a:lstStyle/>
          <a:p>
            <a:r>
              <a:rPr lang="fr-FR" sz="2200" u="sng" dirty="0" smtClean="0">
                <a:solidFill>
                  <a:schemeClr val="tx2">
                    <a:lumMod val="75000"/>
                  </a:schemeClr>
                </a:solidFill>
                <a:latin typeface="Times New Roman" pitchFamily="18" charset="0"/>
                <a:cs typeface="Times New Roman" pitchFamily="18" charset="0"/>
              </a:rPr>
              <a:t>Fonctionnement en mode fort couple:</a:t>
            </a:r>
          </a:p>
          <a:p>
            <a:endParaRPr lang="fr-FR" dirty="0"/>
          </a:p>
        </p:txBody>
      </p:sp>
      <p:pic>
        <p:nvPicPr>
          <p:cNvPr id="7170" name="Picture 2" descr="C:\Users\Docteur Pc\Desktop\fort couple indus.gif"/>
          <p:cNvPicPr>
            <a:picLocks noChangeAspect="1" noChangeArrowheads="1" noCrop="1"/>
          </p:cNvPicPr>
          <p:nvPr/>
        </p:nvPicPr>
        <p:blipFill>
          <a:blip r:embed="rId2"/>
          <a:srcRect/>
          <a:stretch>
            <a:fillRect/>
          </a:stretch>
        </p:blipFill>
        <p:spPr bwMode="auto">
          <a:xfrm>
            <a:off x="3143240" y="2428868"/>
            <a:ext cx="3071834" cy="3071834"/>
          </a:xfrm>
          <a:prstGeom prst="rect">
            <a:avLst/>
          </a:prstGeom>
          <a:noFill/>
        </p:spPr>
      </p:pic>
      <p:sp>
        <p:nvSpPr>
          <p:cNvPr id="5" name="Rectangle 4"/>
          <p:cNvSpPr/>
          <p:nvPr/>
        </p:nvSpPr>
        <p:spPr>
          <a:xfrm>
            <a:off x="0" y="0"/>
            <a:ext cx="9144000" cy="571500"/>
          </a:xfrm>
          <a:prstGeom prst="rect">
            <a:avLst/>
          </a:prstGeom>
          <a:solidFill>
            <a:schemeClr val="tx2">
              <a:lumMod val="75000"/>
            </a:schemeClr>
          </a:solidFill>
          <a:ln>
            <a:noFill/>
          </a:ln>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fr-FR" sz="1600" kern="1200">
              <a:solidFill>
                <a:prstClr val="white"/>
              </a:solidFill>
              <a:latin typeface="Times New Roman" pitchFamily="18" charset="0"/>
              <a:ea typeface="+mn-ea"/>
              <a:cs typeface="Times New Roman" pitchFamily="18" charset="0"/>
            </a:endParaRPr>
          </a:p>
        </p:txBody>
      </p:sp>
      <p:sp>
        <p:nvSpPr>
          <p:cNvPr id="6" name="Rectangle 5"/>
          <p:cNvSpPr/>
          <p:nvPr/>
        </p:nvSpPr>
        <p:spPr>
          <a:xfrm>
            <a:off x="0" y="571500"/>
            <a:ext cx="9144000" cy="50004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base">
              <a:spcBef>
                <a:spcPct val="0"/>
              </a:spcBef>
              <a:spcAft>
                <a:spcPct val="0"/>
              </a:spcAft>
              <a:defRPr/>
            </a:pPr>
            <a:endParaRPr lang="fr-FR" altLang="zh-CN" sz="1600" kern="1200">
              <a:solidFill>
                <a:srgbClr val="FFFFFF"/>
              </a:solidFill>
              <a:latin typeface="Times New Roman" pitchFamily="18" charset="0"/>
              <a:cs typeface="Times New Roman" pitchFamily="18" charset="0"/>
            </a:endParaRPr>
          </a:p>
        </p:txBody>
      </p:sp>
      <p:sp>
        <p:nvSpPr>
          <p:cNvPr id="7" name="Rectangle à coins arrondis 10"/>
          <p:cNvSpPr/>
          <p:nvPr/>
        </p:nvSpPr>
        <p:spPr>
          <a:xfrm>
            <a:off x="4786314" y="0"/>
            <a:ext cx="1285852" cy="785794"/>
          </a:xfrm>
          <a:prstGeom prst="roundRect">
            <a:avLst>
              <a:gd name="adj" fmla="val 373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endParaRPr>
          </a:p>
          <a:p>
            <a:pPr algn="ctr">
              <a:defRPr/>
            </a:pPr>
            <a:r>
              <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rPr>
              <a:t> Moteur a reluctance variable</a:t>
            </a:r>
          </a:p>
          <a:p>
            <a:pPr algn="ctr">
              <a:defRPr/>
            </a:pPr>
            <a:endParaRPr lang="fr-FR" altLang="zh-CN" sz="1500" b="1" dirty="0">
              <a:solidFill>
                <a:schemeClr val="accent1">
                  <a:lumMod val="50000"/>
                </a:schemeClr>
              </a:solidFill>
              <a:effectLst>
                <a:outerShdw blurRad="38100" dist="38100" dir="2700000" algn="tl">
                  <a:srgbClr val="FFFFFF"/>
                </a:outerShdw>
              </a:effectLst>
              <a:latin typeface="Times New Roman" pitchFamily="18" charset="0"/>
              <a:cs typeface="Times New Roman" pitchFamily="18" charset="0"/>
            </a:endParaRPr>
          </a:p>
        </p:txBody>
      </p:sp>
      <p:sp>
        <p:nvSpPr>
          <p:cNvPr id="8" name="Rectangle à coins arrondis 10"/>
          <p:cNvSpPr/>
          <p:nvPr/>
        </p:nvSpPr>
        <p:spPr>
          <a:xfrm>
            <a:off x="6072198" y="0"/>
            <a:ext cx="157163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 </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hybride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9" name="Rectangle à coins arrondis 8"/>
          <p:cNvSpPr/>
          <p:nvPr/>
        </p:nvSpPr>
        <p:spPr>
          <a:xfrm>
            <a:off x="7643834" y="0"/>
            <a:ext cx="150016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Conclusion</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0" name="Rectangle à coins arrondis 10"/>
          <p:cNvSpPr/>
          <p:nvPr/>
        </p:nvSpPr>
        <p:spPr>
          <a:xfrm>
            <a:off x="3214678"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 a aimant  permanent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1" name="Rectangle à coins arrondis 10"/>
          <p:cNvSpPr/>
          <p:nvPr/>
        </p:nvSpPr>
        <p:spPr>
          <a:xfrm>
            <a:off x="1571604" y="0"/>
            <a:ext cx="1656754"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Moteur </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Unipolaire</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Et bipolaire</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2" name="Rectangle à coins arrondis 11"/>
          <p:cNvSpPr/>
          <p:nvPr/>
        </p:nvSpPr>
        <p:spPr>
          <a:xfrm>
            <a:off x="0"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introduction</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ox(in)">
                                      <p:cBhvr>
                                        <p:cTn id="7" dur="500"/>
                                        <p:tgtEl>
                                          <p:spTgt spid="13"/>
                                        </p:tgtEl>
                                      </p:cBhvr>
                                    </p:animEffect>
                                  </p:childTnLst>
                                </p:cTn>
                              </p:par>
                              <p:par>
                                <p:cTn id="8" presetID="4" presetClass="entr" presetSubtype="16" fill="hold" nodeType="withEffect">
                                  <p:stCondLst>
                                    <p:cond delay="0"/>
                                  </p:stCondLst>
                                  <p:childTnLst>
                                    <p:set>
                                      <p:cBhvr>
                                        <p:cTn id="9" dur="1" fill="hold">
                                          <p:stCondLst>
                                            <p:cond delay="0"/>
                                          </p:stCondLst>
                                        </p:cTn>
                                        <p:tgtEl>
                                          <p:spTgt spid="7170"/>
                                        </p:tgtEl>
                                        <p:attrNameLst>
                                          <p:attrName>style.visibility</p:attrName>
                                        </p:attrNameLst>
                                      </p:cBhvr>
                                      <p:to>
                                        <p:strVal val="visible"/>
                                      </p:to>
                                    </p:set>
                                    <p:animEffect transition="in" filter="box(in)">
                                      <p:cBhvr>
                                        <p:cTn id="10"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à coins arrondis 12"/>
          <p:cNvSpPr/>
          <p:nvPr/>
        </p:nvSpPr>
        <p:spPr>
          <a:xfrm>
            <a:off x="3071802" y="2571744"/>
            <a:ext cx="3786214" cy="350046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p>
        </p:txBody>
      </p:sp>
      <p:sp>
        <p:nvSpPr>
          <p:cNvPr id="2" name="Espace réservé du numéro de diapositive 1"/>
          <p:cNvSpPr>
            <a:spLocks noGrp="1"/>
          </p:cNvSpPr>
          <p:nvPr>
            <p:ph type="sldNum" sz="quarter" idx="12"/>
          </p:nvPr>
        </p:nvSpPr>
        <p:spPr/>
        <p:txBody>
          <a:bodyPr/>
          <a:lstStyle/>
          <a:p>
            <a:pPr algn="r" rtl="0" fontAlgn="base">
              <a:spcBef>
                <a:spcPct val="0"/>
              </a:spcBef>
              <a:spcAft>
                <a:spcPct val="0"/>
              </a:spcAft>
              <a:defRPr/>
            </a:pPr>
            <a:fld id="{3D846961-7BD8-44F5-B22C-DEB3C6DC45D8}" type="slidenum">
              <a:rPr lang="fr-FR" altLang="zh-CN" sz="1200" kern="1200" smtClean="0">
                <a:solidFill>
                  <a:srgbClr val="898989"/>
                </a:solidFill>
                <a:latin typeface="Calibri" pitchFamily="34" charset="0"/>
                <a:cs typeface="Arial" pitchFamily="34" charset="0"/>
              </a:rPr>
              <a:pPr algn="r" rtl="0" fontAlgn="base">
                <a:spcBef>
                  <a:spcPct val="0"/>
                </a:spcBef>
                <a:spcAft>
                  <a:spcPct val="0"/>
                </a:spcAft>
                <a:defRPr/>
              </a:pPr>
              <a:t>15</a:t>
            </a:fld>
            <a:endParaRPr lang="fr-FR" altLang="zh-CN" sz="1200" kern="1200">
              <a:solidFill>
                <a:srgbClr val="898989"/>
              </a:solidFill>
              <a:latin typeface="Calibri" pitchFamily="34" charset="0"/>
              <a:cs typeface="Arial" pitchFamily="34" charset="0"/>
            </a:endParaRPr>
          </a:p>
        </p:txBody>
      </p:sp>
      <p:sp>
        <p:nvSpPr>
          <p:cNvPr id="3" name="ZoneTexte 2"/>
          <p:cNvSpPr txBox="1"/>
          <p:nvPr/>
        </p:nvSpPr>
        <p:spPr>
          <a:xfrm>
            <a:off x="500034" y="1714488"/>
            <a:ext cx="4929222" cy="707886"/>
          </a:xfrm>
          <a:prstGeom prst="rect">
            <a:avLst/>
          </a:prstGeom>
          <a:noFill/>
        </p:spPr>
        <p:txBody>
          <a:bodyPr wrap="square" rtlCol="0">
            <a:spAutoFit/>
          </a:bodyPr>
          <a:lstStyle/>
          <a:p>
            <a:r>
              <a:rPr lang="fr-FR" sz="2200" u="sng" dirty="0" smtClean="0">
                <a:solidFill>
                  <a:schemeClr val="tx2">
                    <a:lumMod val="75000"/>
                  </a:schemeClr>
                </a:solidFill>
                <a:latin typeface="Times New Roman" pitchFamily="18" charset="0"/>
                <a:cs typeface="Times New Roman" pitchFamily="18" charset="0"/>
              </a:rPr>
              <a:t>Fonctionnement en mode </a:t>
            </a:r>
            <a:r>
              <a:rPr lang="fr-FR" sz="2200" u="sng" dirty="0" err="1" smtClean="0">
                <a:solidFill>
                  <a:schemeClr val="tx2">
                    <a:lumMod val="75000"/>
                  </a:schemeClr>
                </a:solidFill>
                <a:latin typeface="Times New Roman" pitchFamily="18" charset="0"/>
                <a:cs typeface="Times New Roman" pitchFamily="18" charset="0"/>
              </a:rPr>
              <a:t>demi-pas</a:t>
            </a:r>
            <a:r>
              <a:rPr lang="fr-FR" sz="2200" u="sng" dirty="0" smtClean="0">
                <a:solidFill>
                  <a:schemeClr val="tx2">
                    <a:lumMod val="75000"/>
                  </a:schemeClr>
                </a:solidFill>
                <a:latin typeface="Times New Roman" pitchFamily="18" charset="0"/>
                <a:cs typeface="Times New Roman" pitchFamily="18" charset="0"/>
              </a:rPr>
              <a:t>:</a:t>
            </a:r>
          </a:p>
          <a:p>
            <a:endParaRPr lang="fr-FR" dirty="0"/>
          </a:p>
        </p:txBody>
      </p:sp>
      <p:pic>
        <p:nvPicPr>
          <p:cNvPr id="8194" name="Picture 2" descr="C:\Users\Docteur Pc\Desktop\en demi pas induc.gif"/>
          <p:cNvPicPr>
            <a:picLocks noChangeAspect="1" noChangeArrowheads="1" noCrop="1"/>
          </p:cNvPicPr>
          <p:nvPr/>
        </p:nvPicPr>
        <p:blipFill>
          <a:blip r:embed="rId2"/>
          <a:srcRect/>
          <a:stretch>
            <a:fillRect/>
          </a:stretch>
        </p:blipFill>
        <p:spPr bwMode="auto">
          <a:xfrm>
            <a:off x="3500430" y="2786058"/>
            <a:ext cx="3000396" cy="3000396"/>
          </a:xfrm>
          <a:prstGeom prst="rect">
            <a:avLst/>
          </a:prstGeom>
          <a:noFill/>
        </p:spPr>
      </p:pic>
      <p:sp>
        <p:nvSpPr>
          <p:cNvPr id="5" name="Rectangle 4"/>
          <p:cNvSpPr/>
          <p:nvPr/>
        </p:nvSpPr>
        <p:spPr>
          <a:xfrm>
            <a:off x="0" y="0"/>
            <a:ext cx="9144000" cy="571500"/>
          </a:xfrm>
          <a:prstGeom prst="rect">
            <a:avLst/>
          </a:prstGeom>
          <a:solidFill>
            <a:schemeClr val="tx2">
              <a:lumMod val="75000"/>
            </a:schemeClr>
          </a:solidFill>
          <a:ln>
            <a:noFill/>
          </a:ln>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fr-FR" sz="1600" kern="1200">
              <a:solidFill>
                <a:prstClr val="white"/>
              </a:solidFill>
              <a:latin typeface="Times New Roman" pitchFamily="18" charset="0"/>
              <a:ea typeface="+mn-ea"/>
              <a:cs typeface="Times New Roman" pitchFamily="18" charset="0"/>
            </a:endParaRPr>
          </a:p>
        </p:txBody>
      </p:sp>
      <p:sp>
        <p:nvSpPr>
          <p:cNvPr id="6" name="Rectangle 5"/>
          <p:cNvSpPr/>
          <p:nvPr/>
        </p:nvSpPr>
        <p:spPr>
          <a:xfrm>
            <a:off x="0" y="571500"/>
            <a:ext cx="9144000" cy="50004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base">
              <a:spcBef>
                <a:spcPct val="0"/>
              </a:spcBef>
              <a:spcAft>
                <a:spcPct val="0"/>
              </a:spcAft>
              <a:defRPr/>
            </a:pPr>
            <a:endParaRPr lang="fr-FR" altLang="zh-CN" sz="1600" kern="1200">
              <a:solidFill>
                <a:srgbClr val="FFFFFF"/>
              </a:solidFill>
              <a:latin typeface="Times New Roman" pitchFamily="18" charset="0"/>
              <a:cs typeface="Times New Roman" pitchFamily="18" charset="0"/>
            </a:endParaRPr>
          </a:p>
        </p:txBody>
      </p:sp>
      <p:sp>
        <p:nvSpPr>
          <p:cNvPr id="7" name="Rectangle à coins arrondis 10"/>
          <p:cNvSpPr/>
          <p:nvPr/>
        </p:nvSpPr>
        <p:spPr>
          <a:xfrm>
            <a:off x="4786314" y="0"/>
            <a:ext cx="1285852" cy="785794"/>
          </a:xfrm>
          <a:prstGeom prst="roundRect">
            <a:avLst>
              <a:gd name="adj" fmla="val 373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endParaRPr>
          </a:p>
          <a:p>
            <a:pPr algn="ctr">
              <a:defRPr/>
            </a:pPr>
            <a:r>
              <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rPr>
              <a:t> Moteur a reluctance variable</a:t>
            </a:r>
          </a:p>
          <a:p>
            <a:pPr algn="ctr">
              <a:defRPr/>
            </a:pPr>
            <a:endParaRPr lang="fr-FR" altLang="zh-CN" sz="1500" b="1" dirty="0">
              <a:solidFill>
                <a:schemeClr val="accent1">
                  <a:lumMod val="50000"/>
                </a:schemeClr>
              </a:solidFill>
              <a:effectLst>
                <a:outerShdw blurRad="38100" dist="38100" dir="2700000" algn="tl">
                  <a:srgbClr val="FFFFFF"/>
                </a:outerShdw>
              </a:effectLst>
              <a:latin typeface="Times New Roman" pitchFamily="18" charset="0"/>
              <a:cs typeface="Times New Roman" pitchFamily="18" charset="0"/>
            </a:endParaRPr>
          </a:p>
        </p:txBody>
      </p:sp>
      <p:sp>
        <p:nvSpPr>
          <p:cNvPr id="8" name="Rectangle à coins arrondis 10"/>
          <p:cNvSpPr/>
          <p:nvPr/>
        </p:nvSpPr>
        <p:spPr>
          <a:xfrm>
            <a:off x="6072198" y="0"/>
            <a:ext cx="157163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 </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hybride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9" name="Rectangle à coins arrondis 8"/>
          <p:cNvSpPr/>
          <p:nvPr/>
        </p:nvSpPr>
        <p:spPr>
          <a:xfrm>
            <a:off x="7643834" y="0"/>
            <a:ext cx="150016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Conclusion</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0" name="Rectangle à coins arrondis 10"/>
          <p:cNvSpPr/>
          <p:nvPr/>
        </p:nvSpPr>
        <p:spPr>
          <a:xfrm>
            <a:off x="3214678"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 a aimant  permanent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1" name="Rectangle à coins arrondis 10"/>
          <p:cNvSpPr/>
          <p:nvPr/>
        </p:nvSpPr>
        <p:spPr>
          <a:xfrm>
            <a:off x="1571604" y="0"/>
            <a:ext cx="1656754"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Moteur </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Unipolaire</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Et bipolaire</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2" name="Rectangle à coins arrondis 11"/>
          <p:cNvSpPr/>
          <p:nvPr/>
        </p:nvSpPr>
        <p:spPr>
          <a:xfrm>
            <a:off x="0"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introduction</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ox(in)">
                                      <p:cBhvr>
                                        <p:cTn id="7" dur="500"/>
                                        <p:tgtEl>
                                          <p:spTgt spid="13"/>
                                        </p:tgtEl>
                                      </p:cBhvr>
                                    </p:animEffect>
                                  </p:childTnLst>
                                </p:cTn>
                              </p:par>
                              <p:par>
                                <p:cTn id="8" presetID="4" presetClass="entr" presetSubtype="16" fill="hold" nodeType="withEffect">
                                  <p:stCondLst>
                                    <p:cond delay="0"/>
                                  </p:stCondLst>
                                  <p:childTnLst>
                                    <p:set>
                                      <p:cBhvr>
                                        <p:cTn id="9" dur="1" fill="hold">
                                          <p:stCondLst>
                                            <p:cond delay="0"/>
                                          </p:stCondLst>
                                        </p:cTn>
                                        <p:tgtEl>
                                          <p:spTgt spid="8194"/>
                                        </p:tgtEl>
                                        <p:attrNameLst>
                                          <p:attrName>style.visibility</p:attrName>
                                        </p:attrNameLst>
                                      </p:cBhvr>
                                      <p:to>
                                        <p:strVal val="visible"/>
                                      </p:to>
                                    </p:set>
                                    <p:animEffect transition="in" filter="box(in)">
                                      <p:cBhvr>
                                        <p:cTn id="10"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Docteur Pc\Desktop\hyb_rotor.png"/>
          <p:cNvPicPr>
            <a:picLocks noChangeAspect="1" noChangeArrowheads="1"/>
          </p:cNvPicPr>
          <p:nvPr/>
        </p:nvPicPr>
        <p:blipFill>
          <a:blip r:embed="rId2"/>
          <a:srcRect/>
          <a:stretch>
            <a:fillRect/>
          </a:stretch>
        </p:blipFill>
        <p:spPr bwMode="auto">
          <a:xfrm rot="20108213">
            <a:off x="6672472" y="3037880"/>
            <a:ext cx="1884128" cy="1571636"/>
          </a:xfrm>
          <a:prstGeom prst="rect">
            <a:avLst/>
          </a:prstGeom>
          <a:noFill/>
        </p:spPr>
      </p:pic>
      <p:sp>
        <p:nvSpPr>
          <p:cNvPr id="14" name="Rectangle 13"/>
          <p:cNvSpPr/>
          <p:nvPr/>
        </p:nvSpPr>
        <p:spPr>
          <a:xfrm>
            <a:off x="500034" y="2357430"/>
            <a:ext cx="6072230" cy="378621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
        <p:nvSpPr>
          <p:cNvPr id="2" name="Espace réservé du numéro de diapositive 1"/>
          <p:cNvSpPr>
            <a:spLocks noGrp="1"/>
          </p:cNvSpPr>
          <p:nvPr>
            <p:ph type="sldNum" sz="quarter" idx="12"/>
          </p:nvPr>
        </p:nvSpPr>
        <p:spPr/>
        <p:txBody>
          <a:bodyPr/>
          <a:lstStyle/>
          <a:p>
            <a:pPr algn="r" rtl="0" fontAlgn="base">
              <a:spcBef>
                <a:spcPct val="0"/>
              </a:spcBef>
              <a:spcAft>
                <a:spcPct val="0"/>
              </a:spcAft>
              <a:defRPr/>
            </a:pPr>
            <a:fld id="{3D846961-7BD8-44F5-B22C-DEB3C6DC45D8}" type="slidenum">
              <a:rPr lang="fr-FR" altLang="zh-CN" sz="1200" kern="1200" smtClean="0">
                <a:solidFill>
                  <a:srgbClr val="898989"/>
                </a:solidFill>
                <a:latin typeface="Calibri" pitchFamily="34" charset="0"/>
                <a:cs typeface="Arial" pitchFamily="34" charset="0"/>
              </a:rPr>
              <a:pPr algn="r" rtl="0" fontAlgn="base">
                <a:spcBef>
                  <a:spcPct val="0"/>
                </a:spcBef>
                <a:spcAft>
                  <a:spcPct val="0"/>
                </a:spcAft>
                <a:defRPr/>
              </a:pPr>
              <a:t>16</a:t>
            </a:fld>
            <a:endParaRPr lang="fr-FR" altLang="zh-CN" sz="1200" kern="1200">
              <a:solidFill>
                <a:srgbClr val="898989"/>
              </a:solidFill>
              <a:latin typeface="Calibri" pitchFamily="34" charset="0"/>
              <a:cs typeface="Arial" pitchFamily="34" charset="0"/>
            </a:endParaRPr>
          </a:p>
        </p:txBody>
      </p:sp>
      <p:sp>
        <p:nvSpPr>
          <p:cNvPr id="3" name="ZoneTexte 2"/>
          <p:cNvSpPr txBox="1"/>
          <p:nvPr/>
        </p:nvSpPr>
        <p:spPr>
          <a:xfrm>
            <a:off x="428596" y="1714488"/>
            <a:ext cx="5214974" cy="954107"/>
          </a:xfrm>
          <a:prstGeom prst="rect">
            <a:avLst/>
          </a:prstGeom>
          <a:noFill/>
        </p:spPr>
        <p:txBody>
          <a:bodyPr wrap="square" rtlCol="0">
            <a:spAutoFit/>
          </a:bodyPr>
          <a:lstStyle/>
          <a:p>
            <a:r>
              <a:rPr lang="fr-FR" sz="2000" b="1" u="sng" dirty="0" smtClean="0">
                <a:solidFill>
                  <a:schemeClr val="tx2">
                    <a:lumMod val="75000"/>
                  </a:schemeClr>
                </a:solidFill>
                <a:latin typeface="Times New Roman" pitchFamily="18" charset="0"/>
                <a:cs typeface="Times New Roman" pitchFamily="18" charset="0"/>
              </a:rPr>
              <a:t>Composition d’un moteur pas à pas hybride </a:t>
            </a:r>
          </a:p>
          <a:p>
            <a:endParaRPr lang="fr-FR" b="1" dirty="0" smtClean="0"/>
          </a:p>
          <a:p>
            <a:endParaRPr lang="fr-FR" dirty="0"/>
          </a:p>
        </p:txBody>
      </p:sp>
      <p:sp>
        <p:nvSpPr>
          <p:cNvPr id="5" name="Rectangle 4"/>
          <p:cNvSpPr/>
          <p:nvPr/>
        </p:nvSpPr>
        <p:spPr>
          <a:xfrm>
            <a:off x="0" y="0"/>
            <a:ext cx="9144000" cy="571500"/>
          </a:xfrm>
          <a:prstGeom prst="rect">
            <a:avLst/>
          </a:prstGeom>
          <a:solidFill>
            <a:schemeClr val="tx2">
              <a:lumMod val="75000"/>
            </a:schemeClr>
          </a:solidFill>
          <a:ln>
            <a:noFill/>
          </a:ln>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fr-FR" sz="1600" kern="1200">
              <a:solidFill>
                <a:prstClr val="white"/>
              </a:solidFill>
              <a:latin typeface="Times New Roman" pitchFamily="18" charset="0"/>
              <a:ea typeface="+mn-ea"/>
              <a:cs typeface="Times New Roman" pitchFamily="18" charset="0"/>
            </a:endParaRPr>
          </a:p>
        </p:txBody>
      </p:sp>
      <p:sp>
        <p:nvSpPr>
          <p:cNvPr id="6" name="Rectangle 5"/>
          <p:cNvSpPr/>
          <p:nvPr/>
        </p:nvSpPr>
        <p:spPr>
          <a:xfrm>
            <a:off x="0" y="571500"/>
            <a:ext cx="9144000" cy="50004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base">
              <a:spcBef>
                <a:spcPct val="0"/>
              </a:spcBef>
              <a:spcAft>
                <a:spcPct val="0"/>
              </a:spcAft>
              <a:defRPr/>
            </a:pPr>
            <a:endParaRPr lang="fr-FR" altLang="zh-CN" sz="1600" kern="1200">
              <a:solidFill>
                <a:srgbClr val="FFFFFF"/>
              </a:solidFill>
              <a:latin typeface="Times New Roman" pitchFamily="18" charset="0"/>
              <a:cs typeface="Times New Roman" pitchFamily="18" charset="0"/>
            </a:endParaRPr>
          </a:p>
        </p:txBody>
      </p:sp>
      <p:sp>
        <p:nvSpPr>
          <p:cNvPr id="7" name="Rectangle à coins arrondis 10"/>
          <p:cNvSpPr/>
          <p:nvPr/>
        </p:nvSpPr>
        <p:spPr>
          <a:xfrm>
            <a:off x="6357950" y="0"/>
            <a:ext cx="1285852" cy="785794"/>
          </a:xfrm>
          <a:prstGeom prst="roundRect">
            <a:avLst>
              <a:gd name="adj" fmla="val 373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endParaRPr>
          </a:p>
          <a:p>
            <a:pPr algn="ctr">
              <a:defRPr/>
            </a:pPr>
            <a:r>
              <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rPr>
              <a:t> Moteur </a:t>
            </a:r>
          </a:p>
          <a:p>
            <a:pPr algn="ctr">
              <a:defRPr/>
            </a:pPr>
            <a:r>
              <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rPr>
              <a:t>hybride</a:t>
            </a:r>
          </a:p>
          <a:p>
            <a:pPr algn="ctr">
              <a:defRPr/>
            </a:pPr>
            <a:endParaRPr lang="fr-FR" altLang="zh-CN" sz="1500" b="1" dirty="0">
              <a:solidFill>
                <a:schemeClr val="accent1">
                  <a:lumMod val="50000"/>
                </a:schemeClr>
              </a:solidFill>
              <a:effectLst>
                <a:outerShdw blurRad="38100" dist="38100" dir="2700000" algn="tl">
                  <a:srgbClr val="FFFFFF"/>
                </a:outerShdw>
              </a:effectLst>
              <a:latin typeface="Times New Roman" pitchFamily="18" charset="0"/>
              <a:cs typeface="Times New Roman" pitchFamily="18" charset="0"/>
            </a:endParaRPr>
          </a:p>
        </p:txBody>
      </p:sp>
      <p:sp>
        <p:nvSpPr>
          <p:cNvPr id="8" name="Rectangle à coins arrondis 10"/>
          <p:cNvSpPr/>
          <p:nvPr/>
        </p:nvSpPr>
        <p:spPr>
          <a:xfrm>
            <a:off x="4786314" y="0"/>
            <a:ext cx="157163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 a reluctance </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variable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9" name="Rectangle à coins arrondis 8"/>
          <p:cNvSpPr/>
          <p:nvPr/>
        </p:nvSpPr>
        <p:spPr>
          <a:xfrm>
            <a:off x="7643834" y="0"/>
            <a:ext cx="150016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Conclusion</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0" name="Rectangle à coins arrondis 10"/>
          <p:cNvSpPr/>
          <p:nvPr/>
        </p:nvSpPr>
        <p:spPr>
          <a:xfrm>
            <a:off x="3214678"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 a aimant  permanent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1" name="Rectangle à coins arrondis 10"/>
          <p:cNvSpPr/>
          <p:nvPr/>
        </p:nvSpPr>
        <p:spPr>
          <a:xfrm>
            <a:off x="1571604" y="0"/>
            <a:ext cx="1656754"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Moteur </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Unipolaire</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Et bipolaire</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2" name="Rectangle à coins arrondis 11"/>
          <p:cNvSpPr/>
          <p:nvPr/>
        </p:nvSpPr>
        <p:spPr>
          <a:xfrm>
            <a:off x="0"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introduction</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3" name="ZoneTexte 12"/>
          <p:cNvSpPr txBox="1"/>
          <p:nvPr/>
        </p:nvSpPr>
        <p:spPr>
          <a:xfrm>
            <a:off x="642910" y="2500306"/>
            <a:ext cx="5715040" cy="3139321"/>
          </a:xfrm>
          <a:prstGeom prst="rect">
            <a:avLst/>
          </a:prstGeom>
          <a:noFill/>
        </p:spPr>
        <p:txBody>
          <a:bodyPr wrap="square" rtlCol="0">
            <a:spAutoFit/>
          </a:bodyPr>
          <a:lstStyle/>
          <a:p>
            <a:r>
              <a:rPr lang="fr-FR" dirty="0" smtClean="0">
                <a:latin typeface="Times New Roman" pitchFamily="18" charset="0"/>
                <a:cs typeface="Times New Roman" pitchFamily="18" charset="0"/>
              </a:rPr>
              <a:t>Le rotor présente plusieurs dents polarisée</a:t>
            </a:r>
          </a:p>
          <a:p>
            <a:r>
              <a:rPr lang="fr-FR" dirty="0" smtClean="0">
                <a:latin typeface="Times New Roman" pitchFamily="18" charset="0"/>
                <a:cs typeface="Times New Roman" pitchFamily="18" charset="0"/>
              </a:rPr>
              <a:t>le rotor est composé de deux éléments identiques à un rotor de moteur à réluctance variable (rouge et bleu ici), reliés ensemble par un aimant permanent (noir), avec un déphasage d’une 1/2 dent. </a:t>
            </a:r>
          </a:p>
          <a:p>
            <a:r>
              <a:rPr lang="fr-FR" dirty="0" smtClean="0">
                <a:latin typeface="Times New Roman" pitchFamily="18" charset="0"/>
                <a:cs typeface="Times New Roman" pitchFamily="18" charset="0"/>
              </a:rPr>
              <a:t>De ce fait ces deux éléments ont une polarisation différente (nord et sud) et vont réagir à la polarisation de chacune des dents du stator. </a:t>
            </a:r>
          </a:p>
          <a:p>
            <a:r>
              <a:rPr lang="fr-FR" dirty="0" smtClean="0">
                <a:latin typeface="Times New Roman" pitchFamily="18" charset="0"/>
                <a:cs typeface="Times New Roman" pitchFamily="18" charset="0"/>
                <a:sym typeface="Wingdings" pitchFamily="2" charset="2"/>
              </a:rPr>
              <a:t> </a:t>
            </a:r>
            <a:r>
              <a:rPr lang="fr-FR" dirty="0" smtClean="0">
                <a:latin typeface="Times New Roman" pitchFamily="18" charset="0"/>
                <a:cs typeface="Times New Roman" pitchFamily="18" charset="0"/>
              </a:rPr>
              <a:t> cette polarisation qui permet de n’utiliser que 2 bobines, qui forment en réalité 4 états différents puisque le sens du courant entre ici en jeu.</a:t>
            </a:r>
            <a:endParaRPr lang="fr-FR" dirty="0">
              <a:latin typeface="Times New Roman" pitchFamily="18" charset="0"/>
              <a:cs typeface="Times New Roman" pitchFamily="18" charset="0"/>
            </a:endParaRPr>
          </a:p>
        </p:txBody>
      </p:sp>
    </p:spTree>
  </p:cSld>
  <p:clrMapOvr>
    <a:masterClrMapping/>
  </p:clrMapOvr>
  <p:transition>
    <p:cover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57158" y="2643182"/>
            <a:ext cx="5286412" cy="221457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
        <p:nvSpPr>
          <p:cNvPr id="2" name="Espace réservé du numéro de diapositive 1"/>
          <p:cNvSpPr>
            <a:spLocks noGrp="1"/>
          </p:cNvSpPr>
          <p:nvPr>
            <p:ph type="sldNum" sz="quarter" idx="12"/>
          </p:nvPr>
        </p:nvSpPr>
        <p:spPr/>
        <p:txBody>
          <a:bodyPr/>
          <a:lstStyle/>
          <a:p>
            <a:pPr algn="r" rtl="0" fontAlgn="base">
              <a:spcBef>
                <a:spcPct val="0"/>
              </a:spcBef>
              <a:spcAft>
                <a:spcPct val="0"/>
              </a:spcAft>
              <a:defRPr/>
            </a:pPr>
            <a:fld id="{3D846961-7BD8-44F5-B22C-DEB3C6DC45D8}" type="slidenum">
              <a:rPr lang="fr-FR" altLang="zh-CN" sz="1200" kern="1200" smtClean="0">
                <a:solidFill>
                  <a:srgbClr val="898989"/>
                </a:solidFill>
                <a:latin typeface="Calibri" pitchFamily="34" charset="0"/>
                <a:cs typeface="Arial" pitchFamily="34" charset="0"/>
              </a:rPr>
              <a:pPr algn="r" rtl="0" fontAlgn="base">
                <a:spcBef>
                  <a:spcPct val="0"/>
                </a:spcBef>
                <a:spcAft>
                  <a:spcPct val="0"/>
                </a:spcAft>
                <a:defRPr/>
              </a:pPr>
              <a:t>17</a:t>
            </a:fld>
            <a:endParaRPr lang="fr-FR" altLang="zh-CN" sz="1200" kern="1200">
              <a:solidFill>
                <a:srgbClr val="898989"/>
              </a:solidFill>
              <a:latin typeface="Calibri" pitchFamily="34" charset="0"/>
              <a:cs typeface="Arial" pitchFamily="34" charset="0"/>
            </a:endParaRPr>
          </a:p>
        </p:txBody>
      </p:sp>
      <p:sp>
        <p:nvSpPr>
          <p:cNvPr id="3" name="Rectangle 2"/>
          <p:cNvSpPr/>
          <p:nvPr/>
        </p:nvSpPr>
        <p:spPr>
          <a:xfrm>
            <a:off x="0" y="0"/>
            <a:ext cx="9144000" cy="571500"/>
          </a:xfrm>
          <a:prstGeom prst="rect">
            <a:avLst/>
          </a:prstGeom>
          <a:solidFill>
            <a:schemeClr val="tx2">
              <a:lumMod val="75000"/>
            </a:schemeClr>
          </a:solidFill>
          <a:ln>
            <a:noFill/>
          </a:ln>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fr-FR" sz="1600" kern="1200">
              <a:solidFill>
                <a:prstClr val="white"/>
              </a:solidFill>
              <a:latin typeface="Times New Roman" pitchFamily="18" charset="0"/>
              <a:ea typeface="+mn-ea"/>
              <a:cs typeface="Times New Roman" pitchFamily="18" charset="0"/>
            </a:endParaRPr>
          </a:p>
        </p:txBody>
      </p:sp>
      <p:sp>
        <p:nvSpPr>
          <p:cNvPr id="4" name="Rectangle 3"/>
          <p:cNvSpPr/>
          <p:nvPr/>
        </p:nvSpPr>
        <p:spPr>
          <a:xfrm>
            <a:off x="0" y="571500"/>
            <a:ext cx="9144000" cy="50004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base">
              <a:spcBef>
                <a:spcPct val="0"/>
              </a:spcBef>
              <a:spcAft>
                <a:spcPct val="0"/>
              </a:spcAft>
              <a:defRPr/>
            </a:pPr>
            <a:endParaRPr lang="fr-FR" altLang="zh-CN" sz="1600" kern="1200">
              <a:solidFill>
                <a:srgbClr val="FFFFFF"/>
              </a:solidFill>
              <a:latin typeface="Times New Roman" pitchFamily="18" charset="0"/>
              <a:cs typeface="Times New Roman" pitchFamily="18" charset="0"/>
            </a:endParaRPr>
          </a:p>
        </p:txBody>
      </p:sp>
      <p:sp>
        <p:nvSpPr>
          <p:cNvPr id="5" name="Rectangle à coins arrondis 10"/>
          <p:cNvSpPr/>
          <p:nvPr/>
        </p:nvSpPr>
        <p:spPr>
          <a:xfrm>
            <a:off x="6357950" y="0"/>
            <a:ext cx="1285852" cy="785794"/>
          </a:xfrm>
          <a:prstGeom prst="roundRect">
            <a:avLst>
              <a:gd name="adj" fmla="val 373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endParaRPr>
          </a:p>
          <a:p>
            <a:pPr algn="ctr">
              <a:defRPr/>
            </a:pPr>
            <a:r>
              <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rPr>
              <a:t> Moteur </a:t>
            </a:r>
          </a:p>
          <a:p>
            <a:pPr algn="ctr">
              <a:defRPr/>
            </a:pPr>
            <a:r>
              <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rPr>
              <a:t>hybride</a:t>
            </a:r>
          </a:p>
          <a:p>
            <a:pPr algn="ctr">
              <a:defRPr/>
            </a:pPr>
            <a:endParaRPr lang="fr-FR" altLang="zh-CN" sz="1500" b="1" dirty="0">
              <a:solidFill>
                <a:schemeClr val="accent1">
                  <a:lumMod val="50000"/>
                </a:schemeClr>
              </a:solidFill>
              <a:effectLst>
                <a:outerShdw blurRad="38100" dist="38100" dir="2700000" algn="tl">
                  <a:srgbClr val="FFFFFF"/>
                </a:outerShdw>
              </a:effectLst>
              <a:latin typeface="Times New Roman" pitchFamily="18" charset="0"/>
              <a:cs typeface="Times New Roman" pitchFamily="18" charset="0"/>
            </a:endParaRPr>
          </a:p>
        </p:txBody>
      </p:sp>
      <p:sp>
        <p:nvSpPr>
          <p:cNvPr id="6" name="Rectangle à coins arrondis 10"/>
          <p:cNvSpPr/>
          <p:nvPr/>
        </p:nvSpPr>
        <p:spPr>
          <a:xfrm>
            <a:off x="4786314" y="0"/>
            <a:ext cx="157163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 a reluctance </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variable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7" name="Rectangle à coins arrondis 6"/>
          <p:cNvSpPr/>
          <p:nvPr/>
        </p:nvSpPr>
        <p:spPr>
          <a:xfrm>
            <a:off x="7643834" y="0"/>
            <a:ext cx="150016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Conclusion</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8" name="Rectangle à coins arrondis 10"/>
          <p:cNvSpPr/>
          <p:nvPr/>
        </p:nvSpPr>
        <p:spPr>
          <a:xfrm>
            <a:off x="3214678"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 a aimant  permanent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9" name="Rectangle à coins arrondis 8"/>
          <p:cNvSpPr/>
          <p:nvPr/>
        </p:nvSpPr>
        <p:spPr>
          <a:xfrm>
            <a:off x="1571604" y="0"/>
            <a:ext cx="1656754"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Moteur </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Unipolaire</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Et bipolaire</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0" name="Rectangle à coins arrondis 9"/>
          <p:cNvSpPr/>
          <p:nvPr/>
        </p:nvSpPr>
        <p:spPr>
          <a:xfrm>
            <a:off x="0"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introduction</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1" name="ZoneTexte 10"/>
          <p:cNvSpPr txBox="1"/>
          <p:nvPr/>
        </p:nvSpPr>
        <p:spPr>
          <a:xfrm>
            <a:off x="571472" y="2214554"/>
            <a:ext cx="4357718" cy="2862322"/>
          </a:xfrm>
          <a:prstGeom prst="rect">
            <a:avLst/>
          </a:prstGeom>
          <a:noFill/>
        </p:spPr>
        <p:txBody>
          <a:bodyPr wrap="square" rtlCol="0">
            <a:spAutoFit/>
          </a:bodyPr>
          <a:lstStyle/>
          <a:p>
            <a:r>
              <a:rPr lang="fr-FR" b="1" dirty="0" smtClean="0"/>
              <a:t>Câblage 4 fils :</a:t>
            </a:r>
          </a:p>
          <a:p>
            <a:endParaRPr lang="fr-FR" b="1" dirty="0" smtClean="0"/>
          </a:p>
          <a:p>
            <a:r>
              <a:rPr lang="fr-FR" dirty="0" smtClean="0">
                <a:latin typeface="Times New Roman" pitchFamily="18" charset="0"/>
                <a:cs typeface="Times New Roman" pitchFamily="18" charset="0"/>
              </a:rPr>
              <a:t>Il n’y a qu’une seule bobine pour chaque pôle. Ce type de configuration impose de pouvoir changer le sens du courant au niveau du système d’alimentation. Ces moteurs sont appelés moteurs pas à pas bipolaires, car lors de leur rotation chacune des bobines va être polarisée de deux façons différentes.</a:t>
            </a:r>
          </a:p>
          <a:p>
            <a:endParaRPr lang="fr-FR" dirty="0"/>
          </a:p>
        </p:txBody>
      </p:sp>
      <p:pic>
        <p:nvPicPr>
          <p:cNvPr id="4097" name="Picture 1" descr="C:\Users\Docteur Pc\Desktop\hyb.png"/>
          <p:cNvPicPr>
            <a:picLocks noChangeAspect="1" noChangeArrowheads="1"/>
          </p:cNvPicPr>
          <p:nvPr/>
        </p:nvPicPr>
        <p:blipFill>
          <a:blip r:embed="rId2"/>
          <a:srcRect/>
          <a:stretch>
            <a:fillRect/>
          </a:stretch>
        </p:blipFill>
        <p:spPr bwMode="auto">
          <a:xfrm>
            <a:off x="6072197" y="2500305"/>
            <a:ext cx="2099699" cy="2071703"/>
          </a:xfrm>
          <a:prstGeom prst="rect">
            <a:avLst/>
          </a:prstGeom>
          <a:noFill/>
        </p:spPr>
      </p:pic>
    </p:spTree>
  </p:cSld>
  <p:clrMapOvr>
    <a:masterClrMapping/>
  </p:clrMapOvr>
  <p:transition>
    <p:cover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28596" y="2285992"/>
            <a:ext cx="4714908" cy="207170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
        <p:nvSpPr>
          <p:cNvPr id="2" name="Espace réservé du numéro de diapositive 1"/>
          <p:cNvSpPr>
            <a:spLocks noGrp="1"/>
          </p:cNvSpPr>
          <p:nvPr>
            <p:ph type="sldNum" sz="quarter" idx="12"/>
          </p:nvPr>
        </p:nvSpPr>
        <p:spPr/>
        <p:txBody>
          <a:bodyPr/>
          <a:lstStyle/>
          <a:p>
            <a:pPr algn="r" rtl="0" fontAlgn="base">
              <a:spcBef>
                <a:spcPct val="0"/>
              </a:spcBef>
              <a:spcAft>
                <a:spcPct val="0"/>
              </a:spcAft>
              <a:defRPr/>
            </a:pPr>
            <a:fld id="{3D846961-7BD8-44F5-B22C-DEB3C6DC45D8}" type="slidenum">
              <a:rPr lang="fr-FR" altLang="zh-CN" sz="1200" kern="1200" smtClean="0">
                <a:solidFill>
                  <a:srgbClr val="898989"/>
                </a:solidFill>
                <a:latin typeface="Calibri" pitchFamily="34" charset="0"/>
                <a:cs typeface="Arial" pitchFamily="34" charset="0"/>
              </a:rPr>
              <a:pPr algn="r" rtl="0" fontAlgn="base">
                <a:spcBef>
                  <a:spcPct val="0"/>
                </a:spcBef>
                <a:spcAft>
                  <a:spcPct val="0"/>
                </a:spcAft>
                <a:defRPr/>
              </a:pPr>
              <a:t>18</a:t>
            </a:fld>
            <a:endParaRPr lang="fr-FR" altLang="zh-CN" sz="1200" kern="1200">
              <a:solidFill>
                <a:srgbClr val="898989"/>
              </a:solidFill>
              <a:latin typeface="Calibri" pitchFamily="34" charset="0"/>
              <a:cs typeface="Arial" pitchFamily="34" charset="0"/>
            </a:endParaRPr>
          </a:p>
        </p:txBody>
      </p:sp>
      <p:pic>
        <p:nvPicPr>
          <p:cNvPr id="4098" name="Picture 2"/>
          <p:cNvPicPr>
            <a:picLocks noChangeAspect="1" noChangeArrowheads="1"/>
          </p:cNvPicPr>
          <p:nvPr/>
        </p:nvPicPr>
        <p:blipFill>
          <a:blip r:embed="rId2" cstate="print"/>
          <a:srcRect/>
          <a:stretch>
            <a:fillRect/>
          </a:stretch>
        </p:blipFill>
        <p:spPr bwMode="auto">
          <a:xfrm>
            <a:off x="5535102" y="1628800"/>
            <a:ext cx="3232447" cy="3443274"/>
          </a:xfrm>
          <a:prstGeom prst="rect">
            <a:avLst/>
          </a:prstGeom>
          <a:noFill/>
          <a:ln w="9525">
            <a:noFill/>
            <a:miter lim="800000"/>
            <a:headEnd/>
            <a:tailEnd/>
          </a:ln>
        </p:spPr>
      </p:pic>
      <p:sp>
        <p:nvSpPr>
          <p:cNvPr id="5" name="ZoneTexte 4"/>
          <p:cNvSpPr txBox="1"/>
          <p:nvPr/>
        </p:nvSpPr>
        <p:spPr>
          <a:xfrm>
            <a:off x="323528" y="1628800"/>
            <a:ext cx="2664296" cy="461665"/>
          </a:xfrm>
          <a:prstGeom prst="rect">
            <a:avLst/>
          </a:prstGeom>
          <a:noFill/>
        </p:spPr>
        <p:txBody>
          <a:bodyPr wrap="square" rtlCol="0">
            <a:spAutoFit/>
          </a:bodyPr>
          <a:lstStyle/>
          <a:p>
            <a:r>
              <a:rPr lang="fr-FR" sz="2400" u="sng" dirty="0" smtClean="0">
                <a:latin typeface="Times New Roman" pitchFamily="18" charset="0"/>
                <a:cs typeface="Times New Roman" pitchFamily="18" charset="0"/>
              </a:rPr>
              <a:t>Câblage 6 fils</a:t>
            </a:r>
            <a:r>
              <a:rPr lang="fr-FR" dirty="0" smtClean="0"/>
              <a:t>: </a:t>
            </a:r>
            <a:endParaRPr lang="fr-FR" dirty="0"/>
          </a:p>
        </p:txBody>
      </p:sp>
      <p:sp>
        <p:nvSpPr>
          <p:cNvPr id="6" name="ZoneTexte 5"/>
          <p:cNvSpPr txBox="1"/>
          <p:nvPr/>
        </p:nvSpPr>
        <p:spPr>
          <a:xfrm>
            <a:off x="537272" y="2276302"/>
            <a:ext cx="4176464" cy="2031325"/>
          </a:xfrm>
          <a:prstGeom prst="rect">
            <a:avLst/>
          </a:prstGeom>
          <a:noFill/>
        </p:spPr>
        <p:txBody>
          <a:bodyPr wrap="square" rtlCol="0">
            <a:spAutoFit/>
          </a:bodyPr>
          <a:lstStyle/>
          <a:p>
            <a:pPr algn="ctr"/>
            <a:r>
              <a:rPr lang="fr-FR" dirty="0" smtClean="0">
                <a:latin typeface="Times New Roman" pitchFamily="18" charset="0"/>
                <a:cs typeface="Times New Roman" pitchFamily="18" charset="0"/>
              </a:rPr>
              <a:t>Un point milieu est créé sur chacun des bobinages. Généralement ces deux points milieux (2 et 5) sont reliés à une borne du dispositif d’alimentation. En alimentant un des 4 autres points on peut choisir le sens du courant sans avoir d’inversion de polarité.</a:t>
            </a:r>
            <a:endParaRPr lang="fr-FR" dirty="0">
              <a:latin typeface="Times New Roman" pitchFamily="18" charset="0"/>
              <a:cs typeface="Times New Roman" pitchFamily="18" charset="0"/>
            </a:endParaRPr>
          </a:p>
        </p:txBody>
      </p:sp>
      <p:sp>
        <p:nvSpPr>
          <p:cNvPr id="8" name="Rectangle 7"/>
          <p:cNvSpPr/>
          <p:nvPr/>
        </p:nvSpPr>
        <p:spPr>
          <a:xfrm>
            <a:off x="0" y="0"/>
            <a:ext cx="9144000" cy="571500"/>
          </a:xfrm>
          <a:prstGeom prst="rect">
            <a:avLst/>
          </a:prstGeom>
          <a:solidFill>
            <a:schemeClr val="tx2">
              <a:lumMod val="75000"/>
            </a:schemeClr>
          </a:solidFill>
          <a:ln>
            <a:noFill/>
          </a:ln>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fr-FR" sz="1600" kern="1200">
              <a:solidFill>
                <a:prstClr val="white"/>
              </a:solidFill>
              <a:latin typeface="Times New Roman" pitchFamily="18" charset="0"/>
              <a:ea typeface="+mn-ea"/>
              <a:cs typeface="Times New Roman" pitchFamily="18" charset="0"/>
            </a:endParaRPr>
          </a:p>
        </p:txBody>
      </p:sp>
      <p:sp>
        <p:nvSpPr>
          <p:cNvPr id="9" name="Rectangle 8"/>
          <p:cNvSpPr/>
          <p:nvPr/>
        </p:nvSpPr>
        <p:spPr>
          <a:xfrm>
            <a:off x="0" y="571500"/>
            <a:ext cx="9144000" cy="50004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base">
              <a:spcBef>
                <a:spcPct val="0"/>
              </a:spcBef>
              <a:spcAft>
                <a:spcPct val="0"/>
              </a:spcAft>
              <a:defRPr/>
            </a:pPr>
            <a:endParaRPr lang="fr-FR" altLang="zh-CN" sz="1600" kern="1200">
              <a:solidFill>
                <a:srgbClr val="FFFFFF"/>
              </a:solidFill>
              <a:latin typeface="Times New Roman" pitchFamily="18" charset="0"/>
              <a:cs typeface="Times New Roman" pitchFamily="18" charset="0"/>
            </a:endParaRPr>
          </a:p>
        </p:txBody>
      </p:sp>
      <p:sp>
        <p:nvSpPr>
          <p:cNvPr id="10" name="Rectangle à coins arrondis 10"/>
          <p:cNvSpPr/>
          <p:nvPr/>
        </p:nvSpPr>
        <p:spPr>
          <a:xfrm>
            <a:off x="6357950" y="0"/>
            <a:ext cx="1285852" cy="785794"/>
          </a:xfrm>
          <a:prstGeom prst="roundRect">
            <a:avLst>
              <a:gd name="adj" fmla="val 373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endParaRPr>
          </a:p>
          <a:p>
            <a:pPr algn="ctr">
              <a:defRPr/>
            </a:pPr>
            <a:r>
              <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rPr>
              <a:t> Moteur </a:t>
            </a:r>
          </a:p>
          <a:p>
            <a:pPr algn="ctr">
              <a:defRPr/>
            </a:pPr>
            <a:r>
              <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rPr>
              <a:t>hybride</a:t>
            </a:r>
          </a:p>
          <a:p>
            <a:pPr algn="ctr">
              <a:defRPr/>
            </a:pPr>
            <a:endParaRPr lang="fr-FR" altLang="zh-CN" sz="1500" b="1" dirty="0">
              <a:solidFill>
                <a:schemeClr val="accent1">
                  <a:lumMod val="50000"/>
                </a:schemeClr>
              </a:solidFill>
              <a:effectLst>
                <a:outerShdw blurRad="38100" dist="38100" dir="2700000" algn="tl">
                  <a:srgbClr val="FFFFFF"/>
                </a:outerShdw>
              </a:effectLst>
              <a:latin typeface="Times New Roman" pitchFamily="18" charset="0"/>
              <a:cs typeface="Times New Roman" pitchFamily="18" charset="0"/>
            </a:endParaRPr>
          </a:p>
        </p:txBody>
      </p:sp>
      <p:sp>
        <p:nvSpPr>
          <p:cNvPr id="11" name="Rectangle à coins arrondis 10"/>
          <p:cNvSpPr/>
          <p:nvPr/>
        </p:nvSpPr>
        <p:spPr>
          <a:xfrm>
            <a:off x="4786314" y="0"/>
            <a:ext cx="157163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 a reluctance </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variable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2" name="Rectangle à coins arrondis 11"/>
          <p:cNvSpPr/>
          <p:nvPr/>
        </p:nvSpPr>
        <p:spPr>
          <a:xfrm>
            <a:off x="7643834" y="0"/>
            <a:ext cx="150016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Conclusion</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3" name="Rectangle à coins arrondis 10"/>
          <p:cNvSpPr/>
          <p:nvPr/>
        </p:nvSpPr>
        <p:spPr>
          <a:xfrm>
            <a:off x="3214678"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 a aimant  permanent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4" name="Rectangle à coins arrondis 13"/>
          <p:cNvSpPr/>
          <p:nvPr/>
        </p:nvSpPr>
        <p:spPr>
          <a:xfrm>
            <a:off x="1571604" y="0"/>
            <a:ext cx="1656754"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Moteur </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Unipolaire</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Et bipolaire</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5" name="Rectangle à coins arrondis 14"/>
          <p:cNvSpPr/>
          <p:nvPr/>
        </p:nvSpPr>
        <p:spPr>
          <a:xfrm>
            <a:off x="0"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introduction</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transition>
    <p:cover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7158" y="2643182"/>
            <a:ext cx="4500594" cy="264320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
        <p:nvSpPr>
          <p:cNvPr id="2" name="Espace réservé du numéro de diapositive 1"/>
          <p:cNvSpPr>
            <a:spLocks noGrp="1"/>
          </p:cNvSpPr>
          <p:nvPr>
            <p:ph type="sldNum" sz="quarter" idx="12"/>
          </p:nvPr>
        </p:nvSpPr>
        <p:spPr/>
        <p:txBody>
          <a:bodyPr/>
          <a:lstStyle/>
          <a:p>
            <a:pPr algn="r" rtl="0" fontAlgn="base">
              <a:spcBef>
                <a:spcPct val="0"/>
              </a:spcBef>
              <a:spcAft>
                <a:spcPct val="0"/>
              </a:spcAft>
              <a:defRPr/>
            </a:pPr>
            <a:fld id="{3D846961-7BD8-44F5-B22C-DEB3C6DC45D8}" type="slidenum">
              <a:rPr lang="fr-FR" altLang="zh-CN" sz="1200" kern="1200" smtClean="0">
                <a:solidFill>
                  <a:srgbClr val="898989"/>
                </a:solidFill>
                <a:latin typeface="Calibri" pitchFamily="34" charset="0"/>
                <a:cs typeface="Arial" pitchFamily="34" charset="0"/>
              </a:rPr>
              <a:pPr algn="r" rtl="0" fontAlgn="base">
                <a:spcBef>
                  <a:spcPct val="0"/>
                </a:spcBef>
                <a:spcAft>
                  <a:spcPct val="0"/>
                </a:spcAft>
                <a:defRPr/>
              </a:pPr>
              <a:t>19</a:t>
            </a:fld>
            <a:endParaRPr lang="fr-FR" altLang="zh-CN" sz="1200" kern="1200">
              <a:solidFill>
                <a:srgbClr val="898989"/>
              </a:solidFill>
              <a:latin typeface="Calibri" pitchFamily="34" charset="0"/>
              <a:cs typeface="Arial" pitchFamily="34" charset="0"/>
            </a:endParaRPr>
          </a:p>
        </p:txBody>
      </p:sp>
      <p:pic>
        <p:nvPicPr>
          <p:cNvPr id="5122" name="Picture 2"/>
          <p:cNvPicPr>
            <a:picLocks noChangeAspect="1" noChangeArrowheads="1"/>
          </p:cNvPicPr>
          <p:nvPr/>
        </p:nvPicPr>
        <p:blipFill>
          <a:blip r:embed="rId2" cstate="print"/>
          <a:srcRect/>
          <a:stretch>
            <a:fillRect/>
          </a:stretch>
        </p:blipFill>
        <p:spPr bwMode="auto">
          <a:xfrm>
            <a:off x="6000760" y="2428868"/>
            <a:ext cx="2611788" cy="2907302"/>
          </a:xfrm>
          <a:prstGeom prst="rect">
            <a:avLst/>
          </a:prstGeom>
          <a:noFill/>
          <a:ln w="9525">
            <a:noFill/>
            <a:miter lim="800000"/>
            <a:headEnd/>
            <a:tailEnd/>
          </a:ln>
        </p:spPr>
      </p:pic>
      <p:sp>
        <p:nvSpPr>
          <p:cNvPr id="4" name="ZoneTexte 3"/>
          <p:cNvSpPr txBox="1"/>
          <p:nvPr/>
        </p:nvSpPr>
        <p:spPr>
          <a:xfrm>
            <a:off x="323528" y="1556792"/>
            <a:ext cx="2520280" cy="461665"/>
          </a:xfrm>
          <a:prstGeom prst="rect">
            <a:avLst/>
          </a:prstGeom>
          <a:noFill/>
        </p:spPr>
        <p:txBody>
          <a:bodyPr wrap="square" rtlCol="0">
            <a:spAutoFit/>
          </a:bodyPr>
          <a:lstStyle/>
          <a:p>
            <a:r>
              <a:rPr lang="fr-FR" sz="2400" u="sng" dirty="0" smtClean="0">
                <a:latin typeface="Times New Roman" pitchFamily="18" charset="0"/>
                <a:cs typeface="Times New Roman" pitchFamily="18" charset="0"/>
              </a:rPr>
              <a:t>Câblage 8 fils</a:t>
            </a:r>
            <a:r>
              <a:rPr lang="fr-FR" sz="2400" u="sng" dirty="0" smtClean="0"/>
              <a:t>: </a:t>
            </a:r>
            <a:endParaRPr lang="fr-FR" sz="2400" u="sng" dirty="0"/>
          </a:p>
        </p:txBody>
      </p:sp>
      <p:sp>
        <p:nvSpPr>
          <p:cNvPr id="5" name="ZoneTexte 4"/>
          <p:cNvSpPr txBox="1"/>
          <p:nvPr/>
        </p:nvSpPr>
        <p:spPr>
          <a:xfrm>
            <a:off x="214282" y="2571744"/>
            <a:ext cx="4464496" cy="2308324"/>
          </a:xfrm>
          <a:prstGeom prst="rect">
            <a:avLst/>
          </a:prstGeom>
          <a:noFill/>
        </p:spPr>
        <p:txBody>
          <a:bodyPr wrap="square" rtlCol="0">
            <a:spAutoFit/>
          </a:bodyPr>
          <a:lstStyle/>
          <a:p>
            <a:pPr algn="ctr"/>
            <a:r>
              <a:rPr lang="fr-FR" dirty="0" smtClean="0">
                <a:latin typeface="Times New Roman" pitchFamily="18" charset="0"/>
                <a:cs typeface="Times New Roman" pitchFamily="18" charset="0"/>
              </a:rPr>
              <a:t>Cette configuration de moteur pas à pas permet de choisir entre les deux configurations précédentes au moment du câblage. On peut relier les bobines de chaque groupe en série ou en parallèle pour utiliser le moteur en bipolaire, ou les relier en série en gardant le point milieu pour l’utiliser en unipolaire</a:t>
            </a:r>
            <a:endParaRPr lang="fr-FR" dirty="0">
              <a:latin typeface="Times New Roman" pitchFamily="18" charset="0"/>
              <a:cs typeface="Times New Roman" pitchFamily="18" charset="0"/>
            </a:endParaRPr>
          </a:p>
        </p:txBody>
      </p:sp>
      <p:sp>
        <p:nvSpPr>
          <p:cNvPr id="7" name="Rectangle 6"/>
          <p:cNvSpPr/>
          <p:nvPr/>
        </p:nvSpPr>
        <p:spPr>
          <a:xfrm>
            <a:off x="0" y="0"/>
            <a:ext cx="9144000" cy="571500"/>
          </a:xfrm>
          <a:prstGeom prst="rect">
            <a:avLst/>
          </a:prstGeom>
          <a:solidFill>
            <a:schemeClr val="tx2">
              <a:lumMod val="75000"/>
            </a:schemeClr>
          </a:solidFill>
          <a:ln>
            <a:noFill/>
          </a:ln>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fr-FR" sz="1600" kern="1200">
              <a:solidFill>
                <a:prstClr val="white"/>
              </a:solidFill>
              <a:latin typeface="Times New Roman" pitchFamily="18" charset="0"/>
              <a:ea typeface="+mn-ea"/>
              <a:cs typeface="Times New Roman" pitchFamily="18" charset="0"/>
            </a:endParaRPr>
          </a:p>
        </p:txBody>
      </p:sp>
      <p:sp>
        <p:nvSpPr>
          <p:cNvPr id="8" name="Rectangle 7"/>
          <p:cNvSpPr/>
          <p:nvPr/>
        </p:nvSpPr>
        <p:spPr>
          <a:xfrm>
            <a:off x="0" y="571500"/>
            <a:ext cx="9144000" cy="50004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base">
              <a:spcBef>
                <a:spcPct val="0"/>
              </a:spcBef>
              <a:spcAft>
                <a:spcPct val="0"/>
              </a:spcAft>
              <a:defRPr/>
            </a:pPr>
            <a:endParaRPr lang="fr-FR" altLang="zh-CN" sz="1600" kern="1200">
              <a:solidFill>
                <a:srgbClr val="FFFFFF"/>
              </a:solidFill>
              <a:latin typeface="Times New Roman" pitchFamily="18" charset="0"/>
              <a:cs typeface="Times New Roman" pitchFamily="18" charset="0"/>
            </a:endParaRPr>
          </a:p>
        </p:txBody>
      </p:sp>
      <p:sp>
        <p:nvSpPr>
          <p:cNvPr id="9" name="Rectangle à coins arrondis 10"/>
          <p:cNvSpPr/>
          <p:nvPr/>
        </p:nvSpPr>
        <p:spPr>
          <a:xfrm>
            <a:off x="6357950" y="0"/>
            <a:ext cx="1285852" cy="785794"/>
          </a:xfrm>
          <a:prstGeom prst="roundRect">
            <a:avLst>
              <a:gd name="adj" fmla="val 373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endParaRPr>
          </a:p>
          <a:p>
            <a:pPr algn="ctr">
              <a:defRPr/>
            </a:pPr>
            <a:r>
              <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rPr>
              <a:t> Moteur </a:t>
            </a:r>
          </a:p>
          <a:p>
            <a:pPr algn="ctr">
              <a:defRPr/>
            </a:pPr>
            <a:r>
              <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rPr>
              <a:t>hybride</a:t>
            </a:r>
          </a:p>
          <a:p>
            <a:pPr algn="ctr">
              <a:defRPr/>
            </a:pPr>
            <a:endParaRPr lang="fr-FR" altLang="zh-CN" sz="1500" b="1" dirty="0">
              <a:solidFill>
                <a:schemeClr val="accent1">
                  <a:lumMod val="50000"/>
                </a:schemeClr>
              </a:solidFill>
              <a:effectLst>
                <a:outerShdw blurRad="38100" dist="38100" dir="2700000" algn="tl">
                  <a:srgbClr val="FFFFFF"/>
                </a:outerShdw>
              </a:effectLst>
              <a:latin typeface="Times New Roman" pitchFamily="18" charset="0"/>
              <a:cs typeface="Times New Roman" pitchFamily="18" charset="0"/>
            </a:endParaRPr>
          </a:p>
        </p:txBody>
      </p:sp>
      <p:sp>
        <p:nvSpPr>
          <p:cNvPr id="10" name="Rectangle à coins arrondis 10"/>
          <p:cNvSpPr/>
          <p:nvPr/>
        </p:nvSpPr>
        <p:spPr>
          <a:xfrm>
            <a:off x="4786314" y="0"/>
            <a:ext cx="157163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 a reluctance </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variable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1" name="Rectangle à coins arrondis 10"/>
          <p:cNvSpPr/>
          <p:nvPr/>
        </p:nvSpPr>
        <p:spPr>
          <a:xfrm>
            <a:off x="7643834" y="0"/>
            <a:ext cx="150016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Conclusion</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2" name="Rectangle à coins arrondis 10"/>
          <p:cNvSpPr/>
          <p:nvPr/>
        </p:nvSpPr>
        <p:spPr>
          <a:xfrm>
            <a:off x="3214678"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 a aimant  permanent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3" name="Rectangle à coins arrondis 12"/>
          <p:cNvSpPr/>
          <p:nvPr/>
        </p:nvSpPr>
        <p:spPr>
          <a:xfrm>
            <a:off x="1571604" y="0"/>
            <a:ext cx="1656754"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Moteur </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Unipolaire</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Et bipolaire</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4" name="Rectangle à coins arrondis 13"/>
          <p:cNvSpPr/>
          <p:nvPr/>
        </p:nvSpPr>
        <p:spPr>
          <a:xfrm>
            <a:off x="0"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introduction</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transition>
    <p:cover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lgn="r" rtl="0" fontAlgn="base">
              <a:spcBef>
                <a:spcPct val="0"/>
              </a:spcBef>
              <a:spcAft>
                <a:spcPct val="0"/>
              </a:spcAft>
              <a:defRPr/>
            </a:pPr>
            <a:fld id="{A4EE0A4A-4C02-45B8-8C6C-89CDA0EA1DA2}" type="slidenum">
              <a:rPr lang="fr-FR" altLang="zh-CN" sz="1200" kern="1200" smtClean="0">
                <a:solidFill>
                  <a:srgbClr val="898989"/>
                </a:solidFill>
                <a:latin typeface="Calibri" pitchFamily="34" charset="0"/>
                <a:cs typeface="Arial" pitchFamily="34" charset="0"/>
              </a:rPr>
              <a:pPr algn="r" rtl="0" fontAlgn="base">
                <a:spcBef>
                  <a:spcPct val="0"/>
                </a:spcBef>
                <a:spcAft>
                  <a:spcPct val="0"/>
                </a:spcAft>
                <a:defRPr/>
              </a:pPr>
              <a:t>2</a:t>
            </a:fld>
            <a:endParaRPr lang="fr-FR" altLang="zh-CN" sz="1200" kern="1200">
              <a:solidFill>
                <a:srgbClr val="898989"/>
              </a:solidFill>
              <a:latin typeface="Calibri" pitchFamily="34" charset="0"/>
              <a:cs typeface="Arial" pitchFamily="34" charset="0"/>
            </a:endParaRPr>
          </a:p>
        </p:txBody>
      </p:sp>
      <p:grpSp>
        <p:nvGrpSpPr>
          <p:cNvPr id="20" name="Groupe 60"/>
          <p:cNvGrpSpPr>
            <a:grpSpLocks/>
          </p:cNvGrpSpPr>
          <p:nvPr/>
        </p:nvGrpSpPr>
        <p:grpSpPr bwMode="auto">
          <a:xfrm>
            <a:off x="-2714676" y="2000240"/>
            <a:ext cx="4770438" cy="4557712"/>
            <a:chOff x="-2714674" y="1147531"/>
            <a:chExt cx="4770438" cy="4558623"/>
          </a:xfrm>
          <a:effectLst>
            <a:glow rad="101600">
              <a:schemeClr val="accent1">
                <a:satMod val="175000"/>
                <a:alpha val="40000"/>
              </a:schemeClr>
            </a:glow>
          </a:effectLst>
        </p:grpSpPr>
        <p:sp>
          <p:nvSpPr>
            <p:cNvPr id="21" name="AutoShape 5"/>
            <p:cNvSpPr>
              <a:spLocks noChangeArrowheads="1"/>
            </p:cNvSpPr>
            <p:nvPr/>
          </p:nvSpPr>
          <p:spPr bwMode="ltGray">
            <a:xfrm rot="5400000">
              <a:off x="-2608767" y="1041624"/>
              <a:ext cx="455862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solidFill>
              <a:schemeClr val="bg1"/>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auto">
                <a:spcBef>
                  <a:spcPts val="0"/>
                </a:spcBef>
                <a:spcAft>
                  <a:spcPts val="0"/>
                </a:spcAft>
                <a:defRPr/>
              </a:pPr>
              <a:endParaRPr lang="fr-FR" dirty="0">
                <a:latin typeface="+mn-lt"/>
                <a:cs typeface="+mn-cs"/>
              </a:endParaRPr>
            </a:p>
          </p:txBody>
        </p:sp>
        <p:sp>
          <p:nvSpPr>
            <p:cNvPr id="22" name="AutoShape 6"/>
            <p:cNvSpPr>
              <a:spLocks noChangeArrowheads="1"/>
            </p:cNvSpPr>
            <p:nvPr/>
          </p:nvSpPr>
          <p:spPr bwMode="ltGray">
            <a:xfrm rot="5400000" flipH="1">
              <a:off x="-1744806" y="2011381"/>
              <a:ext cx="3810103" cy="2892426"/>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solidFill>
              <a:schemeClr val="tx2">
                <a:lumMod val="20000"/>
                <a:lumOff val="80000"/>
              </a:schemeClr>
            </a:solidFill>
            <a:ln w="0"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auto">
                <a:spcBef>
                  <a:spcPts val="0"/>
                </a:spcBef>
                <a:spcAft>
                  <a:spcPts val="0"/>
                </a:spcAft>
                <a:defRPr/>
              </a:pPr>
              <a:endParaRPr lang="fr-FR" dirty="0">
                <a:latin typeface="Lucida Sans Unicode" pitchFamily="34" charset="0"/>
                <a:cs typeface="+mn-cs"/>
              </a:endParaRPr>
            </a:p>
          </p:txBody>
        </p:sp>
      </p:grpSp>
      <p:sp>
        <p:nvSpPr>
          <p:cNvPr id="45" name="Rectangle à coins arrondis 44"/>
          <p:cNvSpPr/>
          <p:nvPr/>
        </p:nvSpPr>
        <p:spPr>
          <a:xfrm>
            <a:off x="4929158" y="714356"/>
            <a:ext cx="4214810" cy="71438"/>
          </a:xfrm>
          <a:prstGeom prst="roundRect">
            <a:avLst/>
          </a:prstGeom>
          <a:ln>
            <a:noFill/>
          </a:ln>
          <a:effectLst>
            <a:outerShdw blurRad="149987" dist="250190" dir="8460000" algn="ctr">
              <a:srgbClr val="000000">
                <a:alpha val="28000"/>
              </a:srgbClr>
            </a:outerShdw>
            <a:softEdge rad="12700"/>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fr-FR" dirty="0"/>
          </a:p>
        </p:txBody>
      </p:sp>
      <p:sp>
        <p:nvSpPr>
          <p:cNvPr id="46" name="Rectangle à coins arrondis 45"/>
          <p:cNvSpPr/>
          <p:nvPr/>
        </p:nvSpPr>
        <p:spPr>
          <a:xfrm>
            <a:off x="4929190" y="857232"/>
            <a:ext cx="4214810" cy="71438"/>
          </a:xfrm>
          <a:prstGeom prst="roundRect">
            <a:avLst/>
          </a:prstGeom>
          <a:ln>
            <a:noFill/>
          </a:ln>
          <a:effectLst>
            <a:outerShdw blurRad="149987" dist="250190" dir="8460000" algn="ctr">
              <a:srgbClr val="000000">
                <a:alpha val="28000"/>
              </a:srgbClr>
            </a:outerShdw>
            <a:softEdge rad="12700"/>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fr-FR" dirty="0"/>
          </a:p>
        </p:txBody>
      </p:sp>
      <p:sp>
        <p:nvSpPr>
          <p:cNvPr id="47" name="Rectangle à coins arrondis 46"/>
          <p:cNvSpPr/>
          <p:nvPr/>
        </p:nvSpPr>
        <p:spPr>
          <a:xfrm>
            <a:off x="-64" y="714356"/>
            <a:ext cx="1500198" cy="71438"/>
          </a:xfrm>
          <a:prstGeom prst="roundRect">
            <a:avLst/>
          </a:prstGeom>
          <a:ln>
            <a:noFill/>
          </a:ln>
          <a:effectLst>
            <a:outerShdw blurRad="149987" dist="250190" dir="8460000" algn="ctr">
              <a:srgbClr val="000000">
                <a:alpha val="28000"/>
              </a:srgbClr>
            </a:outerShdw>
            <a:softEdge rad="12700"/>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fr-FR" dirty="0"/>
          </a:p>
        </p:txBody>
      </p:sp>
      <p:sp>
        <p:nvSpPr>
          <p:cNvPr id="48" name="Rectangle à coins arrondis 47"/>
          <p:cNvSpPr/>
          <p:nvPr/>
        </p:nvSpPr>
        <p:spPr>
          <a:xfrm>
            <a:off x="-64" y="785794"/>
            <a:ext cx="1500198" cy="71438"/>
          </a:xfrm>
          <a:prstGeom prst="roundRect">
            <a:avLst/>
          </a:prstGeom>
          <a:ln>
            <a:noFill/>
          </a:ln>
          <a:effectLst>
            <a:outerShdw blurRad="149987" dist="250190" dir="8460000" algn="ctr">
              <a:srgbClr val="000000">
                <a:alpha val="28000"/>
              </a:srgbClr>
            </a:outerShdw>
            <a:softEdge rad="12700"/>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fr-FR" dirty="0"/>
          </a:p>
        </p:txBody>
      </p:sp>
      <p:sp>
        <p:nvSpPr>
          <p:cNvPr id="49" name="Rectangle à coins arrondis 48"/>
          <p:cNvSpPr/>
          <p:nvPr/>
        </p:nvSpPr>
        <p:spPr>
          <a:xfrm>
            <a:off x="-64" y="857232"/>
            <a:ext cx="1500198" cy="71438"/>
          </a:xfrm>
          <a:prstGeom prst="roundRect">
            <a:avLst/>
          </a:prstGeom>
          <a:ln>
            <a:noFill/>
          </a:ln>
          <a:effectLst>
            <a:outerShdw blurRad="149987" dist="250190" dir="8460000" algn="ctr">
              <a:srgbClr val="000000">
                <a:alpha val="28000"/>
              </a:srgbClr>
            </a:outerShdw>
            <a:softEdge rad="12700"/>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fr-FR" dirty="0"/>
          </a:p>
        </p:txBody>
      </p:sp>
      <p:sp>
        <p:nvSpPr>
          <p:cNvPr id="50" name="Rectangle à coins arrondis 49"/>
          <p:cNvSpPr/>
          <p:nvPr/>
        </p:nvSpPr>
        <p:spPr>
          <a:xfrm>
            <a:off x="4929158" y="785794"/>
            <a:ext cx="4214810" cy="71438"/>
          </a:xfrm>
          <a:prstGeom prst="roundRect">
            <a:avLst/>
          </a:prstGeom>
          <a:ln>
            <a:noFill/>
          </a:ln>
          <a:effectLst>
            <a:outerShdw blurRad="149987" dist="250190" dir="8460000" algn="ctr">
              <a:srgbClr val="000000">
                <a:alpha val="28000"/>
              </a:srgbClr>
            </a:outerShdw>
            <a:softEdge rad="12700"/>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fr-FR" dirty="0"/>
          </a:p>
        </p:txBody>
      </p:sp>
      <p:sp>
        <p:nvSpPr>
          <p:cNvPr id="51" name="Parenthèses 50"/>
          <p:cNvSpPr/>
          <p:nvPr/>
        </p:nvSpPr>
        <p:spPr>
          <a:xfrm>
            <a:off x="1643042" y="500042"/>
            <a:ext cx="2928938" cy="642938"/>
          </a:xfrm>
          <a:prstGeom prst="bracketPair">
            <a:avLst/>
          </a:prstGeom>
          <a:noFill/>
          <a:ln>
            <a:solidFill>
              <a:schemeClr val="accent5">
                <a:lumMod val="20000"/>
                <a:lumOff val="80000"/>
              </a:schemeClr>
            </a:solidFill>
          </a:ln>
        </p:spPr>
        <p:style>
          <a:lnRef idx="3">
            <a:schemeClr val="accent5"/>
          </a:lnRef>
          <a:fillRef idx="0">
            <a:schemeClr val="accent5"/>
          </a:fillRef>
          <a:effectRef idx="2">
            <a:schemeClr val="accent5"/>
          </a:effectRef>
          <a:fontRef idx="minor">
            <a:schemeClr val="tx1"/>
          </a:fontRef>
        </p:style>
        <p:txBody>
          <a:bodyPr anchor="ctr"/>
          <a:lstStyle/>
          <a:p>
            <a:pPr algn="ctr" fontAlgn="auto">
              <a:spcBef>
                <a:spcPts val="0"/>
              </a:spcBef>
              <a:spcAft>
                <a:spcPts val="0"/>
              </a:spcAft>
              <a:defRPr/>
            </a:pPr>
            <a:r>
              <a:rPr lang="fr-FR" sz="2800" b="1" dirty="0">
                <a:solidFill>
                  <a:schemeClr val="tx2"/>
                </a:solidFill>
                <a:effectLst>
                  <a:outerShdw blurRad="38100" dist="38100" dir="2700000" algn="tl">
                    <a:srgbClr val="000000">
                      <a:alpha val="43137"/>
                    </a:srgbClr>
                  </a:outerShdw>
                </a:effectLst>
                <a:latin typeface="Garamond" pitchFamily="18" charset="0"/>
                <a:cs typeface="Arial" pitchFamily="34" charset="0"/>
              </a:rPr>
              <a:t>PLAN</a:t>
            </a:r>
          </a:p>
        </p:txBody>
      </p:sp>
      <p:sp>
        <p:nvSpPr>
          <p:cNvPr id="37" name="AutoShape 26"/>
          <p:cNvSpPr>
            <a:spLocks noChangeArrowheads="1"/>
          </p:cNvSpPr>
          <p:nvPr/>
        </p:nvSpPr>
        <p:spPr bwMode="gray">
          <a:xfrm>
            <a:off x="1545479" y="2129238"/>
            <a:ext cx="2786082" cy="479425"/>
          </a:xfrm>
          <a:prstGeom prst="roundRect">
            <a:avLst>
              <a:gd name="adj" fmla="val 47275"/>
            </a:avLst>
          </a:prstGeom>
          <a:noFill/>
          <a:ln w="12700" algn="ctr">
            <a:solidFill>
              <a:schemeClr val="tx2"/>
            </a:solidFill>
            <a:round/>
            <a:headEnd/>
            <a:tailEnd/>
          </a:ln>
        </p:spPr>
        <p:txBody>
          <a:bodyPr wrap="none" anchor="ctr"/>
          <a:lstStyle/>
          <a:p>
            <a:pPr>
              <a:spcBef>
                <a:spcPct val="20000"/>
              </a:spcBef>
              <a:buClr>
                <a:schemeClr val="hlink"/>
              </a:buClr>
            </a:pPr>
            <a:r>
              <a:rPr lang="en-US" sz="2400" b="1" dirty="0" smtClean="0">
                <a:solidFill>
                  <a:schemeClr val="tx2"/>
                </a:solidFill>
                <a:latin typeface="Garamond" pitchFamily="18" charset="0"/>
              </a:rPr>
              <a:t>Introduction </a:t>
            </a:r>
          </a:p>
        </p:txBody>
      </p:sp>
      <p:sp>
        <p:nvSpPr>
          <p:cNvPr id="38" name="AutoShape 35"/>
          <p:cNvSpPr>
            <a:spLocks noChangeArrowheads="1"/>
          </p:cNvSpPr>
          <p:nvPr/>
        </p:nvSpPr>
        <p:spPr bwMode="gray">
          <a:xfrm>
            <a:off x="1947981" y="2693802"/>
            <a:ext cx="4661825" cy="479425"/>
          </a:xfrm>
          <a:prstGeom prst="roundRect">
            <a:avLst>
              <a:gd name="adj" fmla="val 50000"/>
            </a:avLst>
          </a:prstGeom>
          <a:noFill/>
          <a:ln w="12700" algn="ctr">
            <a:solidFill>
              <a:schemeClr val="tx2"/>
            </a:solidFill>
            <a:round/>
            <a:headEnd/>
            <a:tailEnd/>
          </a:ln>
        </p:spPr>
        <p:txBody>
          <a:bodyPr wrap="none" anchor="ctr"/>
          <a:lstStyle/>
          <a:p>
            <a:r>
              <a:rPr lang="fr-FR" sz="2400" b="1" dirty="0" smtClean="0">
                <a:solidFill>
                  <a:schemeClr val="tx2"/>
                </a:solidFill>
                <a:latin typeface="Garamond" pitchFamily="18" charset="0"/>
              </a:rPr>
              <a:t>I. Moteur unipolaire et bipolaire </a:t>
            </a:r>
          </a:p>
        </p:txBody>
      </p:sp>
      <p:sp>
        <p:nvSpPr>
          <p:cNvPr id="39" name="AutoShape 44"/>
          <p:cNvSpPr>
            <a:spLocks noChangeArrowheads="1"/>
          </p:cNvSpPr>
          <p:nvPr/>
        </p:nvSpPr>
        <p:spPr bwMode="gray">
          <a:xfrm>
            <a:off x="2228423" y="4458934"/>
            <a:ext cx="3793553" cy="479425"/>
          </a:xfrm>
          <a:prstGeom prst="roundRect">
            <a:avLst>
              <a:gd name="adj" fmla="val 50000"/>
            </a:avLst>
          </a:prstGeom>
          <a:noFill/>
          <a:ln w="12700" algn="ctr">
            <a:solidFill>
              <a:schemeClr val="tx2"/>
            </a:solidFill>
            <a:round/>
            <a:headEnd/>
            <a:tailEnd/>
          </a:ln>
        </p:spPr>
        <p:txBody>
          <a:bodyPr wrap="none" anchor="ctr"/>
          <a:lstStyle/>
          <a:p>
            <a:pPr>
              <a:spcBef>
                <a:spcPct val="20000"/>
              </a:spcBef>
              <a:buClr>
                <a:schemeClr val="hlink"/>
              </a:buClr>
              <a:buFont typeface="Wingdings" pitchFamily="2" charset="2"/>
              <a:buNone/>
            </a:pPr>
            <a:r>
              <a:rPr lang="en-US" sz="2000" b="1" dirty="0" smtClean="0">
                <a:solidFill>
                  <a:schemeClr val="tx2"/>
                </a:solidFill>
                <a:latin typeface="Garamond" pitchFamily="18" charset="0"/>
              </a:rPr>
              <a:t>II.2.Moteur a reluctance variable</a:t>
            </a:r>
            <a:r>
              <a:rPr lang="fr-FR" sz="2000" b="1" dirty="0" smtClean="0">
                <a:solidFill>
                  <a:schemeClr val="tx2"/>
                </a:solidFill>
                <a:latin typeface="Times New Roman" pitchFamily="18" charset="0"/>
                <a:cs typeface="Times New Roman" pitchFamily="18" charset="0"/>
              </a:rPr>
              <a:t>  </a:t>
            </a:r>
            <a:endParaRPr lang="fr-FR" sz="2000" b="1" dirty="0">
              <a:solidFill>
                <a:schemeClr val="tx2"/>
              </a:solidFill>
              <a:latin typeface="Times New Roman" pitchFamily="18" charset="0"/>
              <a:cs typeface="Times New Roman" pitchFamily="18" charset="0"/>
            </a:endParaRPr>
          </a:p>
        </p:txBody>
      </p:sp>
      <p:sp>
        <p:nvSpPr>
          <p:cNvPr id="40" name="AutoShape 35"/>
          <p:cNvSpPr>
            <a:spLocks noChangeArrowheads="1"/>
          </p:cNvSpPr>
          <p:nvPr/>
        </p:nvSpPr>
        <p:spPr bwMode="gray">
          <a:xfrm>
            <a:off x="2162295" y="3284493"/>
            <a:ext cx="4813272" cy="479425"/>
          </a:xfrm>
          <a:prstGeom prst="roundRect">
            <a:avLst>
              <a:gd name="adj" fmla="val 50000"/>
            </a:avLst>
          </a:prstGeom>
          <a:noFill/>
          <a:ln w="12700" algn="ctr">
            <a:solidFill>
              <a:schemeClr val="tx2"/>
            </a:solidFill>
            <a:round/>
            <a:headEnd/>
            <a:tailEnd/>
          </a:ln>
        </p:spPr>
        <p:txBody>
          <a:bodyPr wrap="none" anchor="ctr"/>
          <a:lstStyle/>
          <a:p>
            <a:r>
              <a:rPr lang="en-US" sz="2400" b="1" dirty="0" smtClean="0">
                <a:solidFill>
                  <a:schemeClr val="tx2"/>
                </a:solidFill>
                <a:latin typeface="Garamond" pitchFamily="18" charset="0"/>
              </a:rPr>
              <a:t>II. </a:t>
            </a:r>
            <a:r>
              <a:rPr lang="en-US" sz="2400" b="1" dirty="0" smtClean="0">
                <a:solidFill>
                  <a:schemeClr val="tx2"/>
                </a:solidFill>
                <a:latin typeface="Garamond" pitchFamily="18" charset="0"/>
              </a:rPr>
              <a:t>Types </a:t>
            </a:r>
            <a:r>
              <a:rPr lang="en-US" sz="2400" b="1" dirty="0" smtClean="0">
                <a:solidFill>
                  <a:schemeClr val="tx2"/>
                </a:solidFill>
                <a:latin typeface="Garamond" pitchFamily="18" charset="0"/>
              </a:rPr>
              <a:t>du </a:t>
            </a:r>
            <a:r>
              <a:rPr lang="en-US" sz="2400" b="1" dirty="0" err="1" smtClean="0">
                <a:solidFill>
                  <a:schemeClr val="tx2"/>
                </a:solidFill>
                <a:latin typeface="Garamond" pitchFamily="18" charset="0"/>
              </a:rPr>
              <a:t>moteur</a:t>
            </a:r>
            <a:r>
              <a:rPr lang="en-US" sz="2400" b="1" dirty="0" smtClean="0">
                <a:solidFill>
                  <a:schemeClr val="tx2"/>
                </a:solidFill>
                <a:latin typeface="Garamond" pitchFamily="18" charset="0"/>
              </a:rPr>
              <a:t> pas a pas </a:t>
            </a:r>
          </a:p>
        </p:txBody>
      </p:sp>
      <p:sp>
        <p:nvSpPr>
          <p:cNvPr id="41" name="AutoShape 35"/>
          <p:cNvSpPr>
            <a:spLocks noChangeArrowheads="1"/>
          </p:cNvSpPr>
          <p:nvPr/>
        </p:nvSpPr>
        <p:spPr bwMode="gray">
          <a:xfrm>
            <a:off x="2253734" y="3888246"/>
            <a:ext cx="3794369" cy="479425"/>
          </a:xfrm>
          <a:prstGeom prst="roundRect">
            <a:avLst>
              <a:gd name="adj" fmla="val 50000"/>
            </a:avLst>
          </a:prstGeom>
          <a:noFill/>
          <a:ln w="12700" algn="ctr">
            <a:solidFill>
              <a:schemeClr val="tx2"/>
            </a:solidFill>
            <a:round/>
            <a:headEnd/>
            <a:tailEnd/>
          </a:ln>
        </p:spPr>
        <p:txBody>
          <a:bodyPr wrap="none" anchor="ctr"/>
          <a:lstStyle/>
          <a:p>
            <a:r>
              <a:rPr lang="en-US" sz="2000" b="1" dirty="0" smtClean="0">
                <a:solidFill>
                  <a:schemeClr val="tx2"/>
                </a:solidFill>
                <a:latin typeface="Garamond" pitchFamily="18" charset="0"/>
              </a:rPr>
              <a:t>II.1.Moteur a </a:t>
            </a:r>
            <a:r>
              <a:rPr lang="en-US" sz="2000" b="1" dirty="0" err="1" smtClean="0">
                <a:solidFill>
                  <a:schemeClr val="tx2"/>
                </a:solidFill>
                <a:latin typeface="Garamond" pitchFamily="18" charset="0"/>
              </a:rPr>
              <a:t>aimant</a:t>
            </a:r>
            <a:r>
              <a:rPr lang="en-US" sz="2000" b="1" dirty="0" smtClean="0">
                <a:solidFill>
                  <a:schemeClr val="tx2"/>
                </a:solidFill>
                <a:latin typeface="Garamond" pitchFamily="18" charset="0"/>
              </a:rPr>
              <a:t> permanent </a:t>
            </a:r>
            <a:endParaRPr lang="fr-FR" sz="2000" b="1" dirty="0">
              <a:solidFill>
                <a:schemeClr val="tx2"/>
              </a:solidFill>
              <a:latin typeface="Garamond" pitchFamily="18" charset="0"/>
            </a:endParaRPr>
          </a:p>
        </p:txBody>
      </p:sp>
      <p:sp>
        <p:nvSpPr>
          <p:cNvPr id="42" name="Oval 38"/>
          <p:cNvSpPr>
            <a:spLocks noChangeArrowheads="1"/>
          </p:cNvSpPr>
          <p:nvPr/>
        </p:nvSpPr>
        <p:spPr bwMode="gray">
          <a:xfrm>
            <a:off x="1006224" y="2252927"/>
            <a:ext cx="337356" cy="318380"/>
          </a:xfrm>
          <a:prstGeom prst="ellipse">
            <a:avLst/>
          </a:prstGeom>
          <a:solidFill>
            <a:schemeClr val="tx2">
              <a:lumMod val="20000"/>
              <a:lumOff val="80000"/>
            </a:schemeClr>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fontAlgn="auto">
              <a:spcBef>
                <a:spcPts val="0"/>
              </a:spcBef>
              <a:spcAft>
                <a:spcPts val="0"/>
              </a:spcAft>
              <a:defRPr/>
            </a:pPr>
            <a:endParaRPr lang="fr-FR" dirty="0">
              <a:latin typeface="Lucida Sans Unicode" pitchFamily="34" charset="0"/>
            </a:endParaRPr>
          </a:p>
        </p:txBody>
      </p:sp>
      <p:sp>
        <p:nvSpPr>
          <p:cNvPr id="52" name="Oval 38"/>
          <p:cNvSpPr>
            <a:spLocks noChangeArrowheads="1"/>
          </p:cNvSpPr>
          <p:nvPr/>
        </p:nvSpPr>
        <p:spPr bwMode="gray">
          <a:xfrm>
            <a:off x="1526292" y="2856681"/>
            <a:ext cx="337356" cy="318380"/>
          </a:xfrm>
          <a:prstGeom prst="ellipse">
            <a:avLst/>
          </a:prstGeom>
          <a:solidFill>
            <a:schemeClr val="tx2">
              <a:lumMod val="20000"/>
              <a:lumOff val="80000"/>
            </a:schemeClr>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fontAlgn="auto">
              <a:spcBef>
                <a:spcPts val="0"/>
              </a:spcBef>
              <a:spcAft>
                <a:spcPts val="0"/>
              </a:spcAft>
              <a:defRPr/>
            </a:pPr>
            <a:endParaRPr lang="fr-FR" dirty="0">
              <a:latin typeface="Lucida Sans Unicode" pitchFamily="34" charset="0"/>
            </a:endParaRPr>
          </a:p>
        </p:txBody>
      </p:sp>
      <p:sp>
        <p:nvSpPr>
          <p:cNvPr id="53" name="Oval 38"/>
          <p:cNvSpPr>
            <a:spLocks noChangeArrowheads="1"/>
          </p:cNvSpPr>
          <p:nvPr/>
        </p:nvSpPr>
        <p:spPr bwMode="gray">
          <a:xfrm>
            <a:off x="1753669" y="3421246"/>
            <a:ext cx="337356" cy="318380"/>
          </a:xfrm>
          <a:prstGeom prst="ellipse">
            <a:avLst/>
          </a:prstGeom>
          <a:solidFill>
            <a:schemeClr val="tx2">
              <a:lumMod val="20000"/>
              <a:lumOff val="80000"/>
            </a:schemeClr>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fontAlgn="auto">
              <a:spcBef>
                <a:spcPts val="0"/>
              </a:spcBef>
              <a:spcAft>
                <a:spcPts val="0"/>
              </a:spcAft>
              <a:defRPr/>
            </a:pPr>
            <a:endParaRPr lang="fr-FR" dirty="0">
              <a:latin typeface="Lucida Sans Unicode" pitchFamily="34" charset="0"/>
            </a:endParaRPr>
          </a:p>
        </p:txBody>
      </p:sp>
      <p:sp>
        <p:nvSpPr>
          <p:cNvPr id="54" name="ZoneTexte 53"/>
          <p:cNvSpPr txBox="1"/>
          <p:nvPr/>
        </p:nvSpPr>
        <p:spPr>
          <a:xfrm>
            <a:off x="2500298" y="2714620"/>
            <a:ext cx="184731" cy="369332"/>
          </a:xfrm>
          <a:prstGeom prst="rect">
            <a:avLst/>
          </a:prstGeom>
          <a:noFill/>
        </p:spPr>
        <p:txBody>
          <a:bodyPr wrap="none" rtlCol="0">
            <a:spAutoFit/>
          </a:bodyPr>
          <a:lstStyle/>
          <a:p>
            <a:endParaRPr lang="fr-FR" dirty="0"/>
          </a:p>
        </p:txBody>
      </p:sp>
      <p:sp>
        <p:nvSpPr>
          <p:cNvPr id="55" name="AutoShape 44"/>
          <p:cNvSpPr>
            <a:spLocks noChangeArrowheads="1"/>
          </p:cNvSpPr>
          <p:nvPr/>
        </p:nvSpPr>
        <p:spPr bwMode="gray">
          <a:xfrm>
            <a:off x="1656105" y="5585203"/>
            <a:ext cx="3143272" cy="479425"/>
          </a:xfrm>
          <a:prstGeom prst="roundRect">
            <a:avLst>
              <a:gd name="adj" fmla="val 50000"/>
            </a:avLst>
          </a:prstGeom>
          <a:noFill/>
          <a:ln w="12700" algn="ctr">
            <a:solidFill>
              <a:schemeClr val="tx2"/>
            </a:solidFill>
            <a:round/>
            <a:headEnd/>
            <a:tailEnd/>
          </a:ln>
        </p:spPr>
        <p:txBody>
          <a:bodyPr wrap="none" anchor="ctr"/>
          <a:lstStyle/>
          <a:p>
            <a:pPr>
              <a:spcBef>
                <a:spcPct val="20000"/>
              </a:spcBef>
              <a:buClr>
                <a:schemeClr val="hlink"/>
              </a:buClr>
              <a:buFont typeface="Wingdings" pitchFamily="2" charset="2"/>
              <a:buNone/>
            </a:pPr>
            <a:r>
              <a:rPr lang="fr-FR" sz="2400" b="1" dirty="0" smtClean="0">
                <a:solidFill>
                  <a:schemeClr val="tx2"/>
                </a:solidFill>
                <a:latin typeface="Garamond" pitchFamily="18" charset="0"/>
              </a:rPr>
              <a:t> </a:t>
            </a:r>
            <a:r>
              <a:rPr lang="en-US" sz="2400" b="1" dirty="0" err="1" smtClean="0">
                <a:solidFill>
                  <a:schemeClr val="tx2"/>
                </a:solidFill>
                <a:latin typeface="Garamond" pitchFamily="18" charset="0"/>
              </a:rPr>
              <a:t>III.Conclusion</a:t>
            </a:r>
            <a:r>
              <a:rPr lang="en-US" sz="2400" b="1" dirty="0" smtClean="0">
                <a:solidFill>
                  <a:schemeClr val="tx2"/>
                </a:solidFill>
                <a:latin typeface="Garamond" pitchFamily="18" charset="0"/>
              </a:rPr>
              <a:t> </a:t>
            </a:r>
            <a:endParaRPr lang="fr-FR" sz="2400" b="1" dirty="0">
              <a:solidFill>
                <a:schemeClr val="tx2"/>
              </a:solidFill>
              <a:latin typeface="Times New Roman" pitchFamily="18" charset="0"/>
              <a:cs typeface="Times New Roman" pitchFamily="18" charset="0"/>
            </a:endParaRPr>
          </a:p>
        </p:txBody>
      </p:sp>
      <p:sp>
        <p:nvSpPr>
          <p:cNvPr id="57" name="Oval 38"/>
          <p:cNvSpPr>
            <a:spLocks noChangeArrowheads="1"/>
          </p:cNvSpPr>
          <p:nvPr/>
        </p:nvSpPr>
        <p:spPr bwMode="gray">
          <a:xfrm>
            <a:off x="1144745" y="5573908"/>
            <a:ext cx="338138" cy="319117"/>
          </a:xfrm>
          <a:prstGeom prst="ellipse">
            <a:avLst/>
          </a:prstGeom>
          <a:solidFill>
            <a:schemeClr val="tx2">
              <a:lumMod val="20000"/>
              <a:lumOff val="80000"/>
            </a:schemeClr>
          </a:soli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fontAlgn="auto">
              <a:spcBef>
                <a:spcPts val="0"/>
              </a:spcBef>
              <a:spcAft>
                <a:spcPts val="0"/>
              </a:spcAft>
              <a:defRPr/>
            </a:pPr>
            <a:endParaRPr lang="fr-FR" dirty="0">
              <a:latin typeface="Lucida Sans Unicode" pitchFamily="34" charset="0"/>
            </a:endParaRPr>
          </a:p>
        </p:txBody>
      </p:sp>
      <p:sp>
        <p:nvSpPr>
          <p:cNvPr id="58" name="AutoShape 44"/>
          <p:cNvSpPr>
            <a:spLocks noChangeArrowheads="1"/>
          </p:cNvSpPr>
          <p:nvPr/>
        </p:nvSpPr>
        <p:spPr bwMode="gray">
          <a:xfrm>
            <a:off x="2148138" y="5032210"/>
            <a:ext cx="3821587" cy="479425"/>
          </a:xfrm>
          <a:prstGeom prst="roundRect">
            <a:avLst>
              <a:gd name="adj" fmla="val 50000"/>
            </a:avLst>
          </a:prstGeom>
          <a:noFill/>
          <a:ln w="12700" algn="ctr">
            <a:solidFill>
              <a:schemeClr val="tx2"/>
            </a:solidFill>
            <a:round/>
            <a:headEnd/>
            <a:tailEnd/>
          </a:ln>
        </p:spPr>
        <p:txBody>
          <a:bodyPr wrap="none" anchor="ctr"/>
          <a:lstStyle/>
          <a:p>
            <a:pPr>
              <a:spcBef>
                <a:spcPct val="20000"/>
              </a:spcBef>
              <a:buClr>
                <a:schemeClr val="hlink"/>
              </a:buClr>
              <a:buFont typeface="Wingdings" pitchFamily="2" charset="2"/>
              <a:buNone/>
            </a:pPr>
            <a:r>
              <a:rPr lang="fr-FR" sz="2000" b="1" dirty="0" smtClean="0">
                <a:solidFill>
                  <a:schemeClr val="tx2"/>
                </a:solidFill>
                <a:latin typeface="Garamond" pitchFamily="18" charset="0"/>
              </a:rPr>
              <a:t> </a:t>
            </a:r>
            <a:r>
              <a:rPr lang="en-US" sz="2000" b="1" dirty="0" smtClean="0">
                <a:solidFill>
                  <a:schemeClr val="tx2"/>
                </a:solidFill>
                <a:latin typeface="Garamond" pitchFamily="18" charset="0"/>
              </a:rPr>
              <a:t>II.3.Moteur </a:t>
            </a:r>
            <a:r>
              <a:rPr lang="en-US" sz="2000" b="1" dirty="0" err="1" smtClean="0">
                <a:solidFill>
                  <a:schemeClr val="tx2"/>
                </a:solidFill>
                <a:latin typeface="Garamond" pitchFamily="18" charset="0"/>
              </a:rPr>
              <a:t>hybride</a:t>
            </a:r>
            <a:endParaRPr lang="fr-FR" sz="2000" b="1" dirty="0">
              <a:solidFill>
                <a:schemeClr val="tx2"/>
              </a:solidFill>
              <a:latin typeface="Times New Roman" pitchFamily="18" charset="0"/>
              <a:cs typeface="Times New Roman" pitchFamily="18" charset="0"/>
            </a:endParaRPr>
          </a:p>
        </p:txBody>
      </p:sp>
    </p:spTree>
  </p:cSld>
  <p:clrMapOvr>
    <a:masterClrMapping/>
  </p:clrMapOvr>
  <p:transition>
    <p:cover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AutoShape 5"/>
          <p:cNvSpPr>
            <a:spLocks noChangeArrowheads="1"/>
          </p:cNvSpPr>
          <p:nvPr/>
        </p:nvSpPr>
        <p:spPr bwMode="auto">
          <a:xfrm flipH="1">
            <a:off x="-231843" y="1208071"/>
            <a:ext cx="4140200" cy="5143536"/>
          </a:xfrm>
          <a:prstGeom prst="moon">
            <a:avLst>
              <a:gd name="adj" fmla="val 1875"/>
            </a:avLst>
          </a:prstGeom>
          <a:gradFill rotWithShape="1">
            <a:gsLst>
              <a:gs pos="0">
                <a:schemeClr val="bg2"/>
              </a:gs>
              <a:gs pos="50000">
                <a:schemeClr val="bg2">
                  <a:gamma/>
                  <a:tint val="0"/>
                  <a:invGamma/>
                </a:schemeClr>
              </a:gs>
              <a:gs pos="100000">
                <a:schemeClr val="bg2"/>
              </a:gs>
            </a:gsLst>
            <a:lin ang="5400000" scaled="1"/>
          </a:gradFill>
          <a:ln w="9525" algn="ctr">
            <a:solidFill>
              <a:schemeClr val="accent4">
                <a:lumMod val="50000"/>
              </a:schemeClr>
            </a:solidFill>
            <a:miter lim="800000"/>
            <a:headEnd/>
            <a:tailEnd/>
          </a:ln>
          <a:effectLst/>
        </p:spPr>
        <p:txBody>
          <a:bodyPr wrap="none" anchor="ctr"/>
          <a:lstStyle/>
          <a:p>
            <a:pPr>
              <a:defRPr/>
            </a:pPr>
            <a:endParaRPr lang="fr-FR" altLang="zh-CN" sz="1600"/>
          </a:p>
        </p:txBody>
      </p:sp>
      <p:sp>
        <p:nvSpPr>
          <p:cNvPr id="2" name="Espace réservé du numéro de diapositive 1"/>
          <p:cNvSpPr>
            <a:spLocks noGrp="1"/>
          </p:cNvSpPr>
          <p:nvPr>
            <p:ph type="sldNum" sz="quarter" idx="12"/>
          </p:nvPr>
        </p:nvSpPr>
        <p:spPr>
          <a:xfrm>
            <a:off x="6607141" y="6492875"/>
            <a:ext cx="2133600" cy="365125"/>
          </a:xfrm>
        </p:spPr>
        <p:txBody>
          <a:bodyPr/>
          <a:lstStyle/>
          <a:p>
            <a:pPr algn="r" rtl="0" fontAlgn="base">
              <a:spcBef>
                <a:spcPct val="0"/>
              </a:spcBef>
              <a:spcAft>
                <a:spcPct val="0"/>
              </a:spcAft>
              <a:defRPr/>
            </a:pPr>
            <a:fld id="{3D846961-7BD8-44F5-B22C-DEB3C6DC45D8}" type="slidenum">
              <a:rPr lang="fr-FR" altLang="zh-CN" sz="1200" kern="1200" smtClean="0">
                <a:solidFill>
                  <a:srgbClr val="898989"/>
                </a:solidFill>
                <a:latin typeface="Calibri" pitchFamily="34" charset="0"/>
                <a:cs typeface="Arial" pitchFamily="34" charset="0"/>
              </a:rPr>
              <a:pPr algn="r" rtl="0" fontAlgn="base">
                <a:spcBef>
                  <a:spcPct val="0"/>
                </a:spcBef>
                <a:spcAft>
                  <a:spcPct val="0"/>
                </a:spcAft>
                <a:defRPr/>
              </a:pPr>
              <a:t>20</a:t>
            </a:fld>
            <a:endParaRPr lang="fr-FR" altLang="zh-CN" sz="1200" kern="1200">
              <a:solidFill>
                <a:srgbClr val="898989"/>
              </a:solidFill>
              <a:latin typeface="Calibri" pitchFamily="34" charset="0"/>
              <a:cs typeface="Arial" pitchFamily="34" charset="0"/>
            </a:endParaRPr>
          </a:p>
        </p:txBody>
      </p:sp>
      <p:sp>
        <p:nvSpPr>
          <p:cNvPr id="19" name="AutoShape 4"/>
          <p:cNvSpPr>
            <a:spLocks noChangeArrowheads="1"/>
          </p:cNvSpPr>
          <p:nvPr/>
        </p:nvSpPr>
        <p:spPr bwMode="auto">
          <a:xfrm flipH="1">
            <a:off x="-285784" y="1517650"/>
            <a:ext cx="9197975" cy="4541838"/>
          </a:xfrm>
          <a:prstGeom prst="moon">
            <a:avLst>
              <a:gd name="adj" fmla="val 1214"/>
            </a:avLst>
          </a:prstGeom>
          <a:gradFill rotWithShape="1">
            <a:gsLst>
              <a:gs pos="0">
                <a:schemeClr val="bg2"/>
              </a:gs>
              <a:gs pos="50000">
                <a:schemeClr val="bg2">
                  <a:gamma/>
                  <a:tint val="0"/>
                  <a:invGamma/>
                </a:schemeClr>
              </a:gs>
              <a:gs pos="100000">
                <a:schemeClr val="bg2"/>
              </a:gs>
            </a:gsLst>
            <a:lin ang="5400000" scaled="1"/>
          </a:gradFill>
          <a:ln w="9525" algn="ctr">
            <a:solidFill>
              <a:schemeClr val="accent4">
                <a:lumMod val="50000"/>
              </a:schemeClr>
            </a:solidFill>
            <a:miter lim="800000"/>
            <a:headEnd/>
            <a:tailEnd/>
          </a:ln>
          <a:effectLst/>
        </p:spPr>
        <p:txBody>
          <a:bodyPr wrap="none" anchor="ctr"/>
          <a:lstStyle/>
          <a:p>
            <a:pPr>
              <a:defRPr/>
            </a:pPr>
            <a:endParaRPr lang="fr-FR" altLang="zh-CN" sz="1600"/>
          </a:p>
        </p:txBody>
      </p:sp>
      <p:grpSp>
        <p:nvGrpSpPr>
          <p:cNvPr id="20" name="Groupe 109"/>
          <p:cNvGrpSpPr>
            <a:grpSpLocks/>
          </p:cNvGrpSpPr>
          <p:nvPr/>
        </p:nvGrpSpPr>
        <p:grpSpPr bwMode="auto">
          <a:xfrm>
            <a:off x="3482933" y="3636963"/>
            <a:ext cx="5010150" cy="481012"/>
            <a:chOff x="2236788" y="2148639"/>
            <a:chExt cx="4335462" cy="479614"/>
          </a:xfrm>
        </p:grpSpPr>
        <p:sp>
          <p:nvSpPr>
            <p:cNvPr id="21" name="AutoShape 3">
              <a:hlinkClick r:id="" action="ppaction://noaction"/>
            </p:cNvPr>
            <p:cNvSpPr>
              <a:spLocks noChangeArrowheads="1"/>
            </p:cNvSpPr>
            <p:nvPr/>
          </p:nvSpPr>
          <p:spPr bwMode="auto">
            <a:xfrm>
              <a:off x="2236788" y="2166938"/>
              <a:ext cx="4335462" cy="457200"/>
            </a:xfrm>
            <a:prstGeom prst="roundRect">
              <a:avLst>
                <a:gd name="adj" fmla="val 50000"/>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pPr>
                <a:spcBef>
                  <a:spcPct val="50000"/>
                </a:spcBef>
              </a:pPr>
              <a:r>
                <a:rPr lang="fr-FR" altLang="zh-CN" sz="2400" dirty="0">
                  <a:solidFill>
                    <a:srgbClr val="000000"/>
                  </a:solidFill>
                </a:rPr>
                <a:t>    </a:t>
              </a:r>
              <a:r>
                <a:rPr lang="fr-FR" altLang="zh-CN" sz="2400" dirty="0" smtClean="0">
                  <a:solidFill>
                    <a:srgbClr val="000000"/>
                  </a:solidFill>
                </a:rPr>
                <a:t>     </a:t>
              </a:r>
              <a:r>
                <a:rPr lang="fr-FR" altLang="zh-CN" sz="2400" dirty="0" smtClean="0">
                  <a:solidFill>
                    <a:schemeClr val="bg1"/>
                  </a:solidFill>
                </a:rPr>
                <a:t>Conclusion</a:t>
              </a:r>
              <a:endParaRPr lang="fr-FR" altLang="zh-CN" sz="2400" dirty="0">
                <a:solidFill>
                  <a:schemeClr val="bg1"/>
                </a:solidFill>
                <a:latin typeface="Times New Roman" pitchFamily="18" charset="0"/>
                <a:cs typeface="Times New Roman" pitchFamily="18" charset="0"/>
              </a:endParaRPr>
            </a:p>
          </p:txBody>
        </p:sp>
        <p:grpSp>
          <p:nvGrpSpPr>
            <p:cNvPr id="22" name="Group 20"/>
            <p:cNvGrpSpPr>
              <a:grpSpLocks/>
            </p:cNvGrpSpPr>
            <p:nvPr/>
          </p:nvGrpSpPr>
          <p:grpSpPr bwMode="auto">
            <a:xfrm>
              <a:off x="2246445" y="2148639"/>
              <a:ext cx="431733" cy="479614"/>
              <a:chOff x="2081" y="1597"/>
              <a:chExt cx="1614" cy="1793"/>
            </a:xfrm>
          </p:grpSpPr>
          <p:sp>
            <p:nvSpPr>
              <p:cNvPr id="23" name="Oval 21"/>
              <p:cNvSpPr>
                <a:spLocks noChangeArrowheads="1"/>
              </p:cNvSpPr>
              <p:nvPr/>
            </p:nvSpPr>
            <p:spPr bwMode="gray">
              <a:xfrm>
                <a:off x="2081" y="1677"/>
                <a:ext cx="1614" cy="1620"/>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fr-FR" altLang="zh-CN">
                  <a:solidFill>
                    <a:srgbClr val="000000"/>
                  </a:solidFill>
                </a:endParaRPr>
              </a:p>
            </p:txBody>
          </p:sp>
          <p:sp>
            <p:nvSpPr>
              <p:cNvPr id="24" name="Oval 22"/>
              <p:cNvSpPr>
                <a:spLocks noChangeArrowheads="1"/>
              </p:cNvSpPr>
              <p:nvPr/>
            </p:nvSpPr>
            <p:spPr bwMode="gray">
              <a:xfrm>
                <a:off x="2170" y="1766"/>
                <a:ext cx="1430" cy="143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fr-FR" altLang="zh-CN">
                  <a:solidFill>
                    <a:srgbClr val="000000"/>
                  </a:solidFill>
                </a:endParaRPr>
              </a:p>
            </p:txBody>
          </p:sp>
          <p:sp>
            <p:nvSpPr>
              <p:cNvPr id="25" name="Oval 23"/>
              <p:cNvSpPr>
                <a:spLocks noChangeArrowheads="1"/>
              </p:cNvSpPr>
              <p:nvPr/>
            </p:nvSpPr>
            <p:spPr bwMode="gray">
              <a:xfrm>
                <a:off x="2339" y="1597"/>
                <a:ext cx="689" cy="1793"/>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wrap="none" anchor="ctr">
                <a:spAutoFit/>
              </a:bodyPr>
              <a:lstStyle/>
              <a:p>
                <a:endParaRPr lang="fr-FR" altLang="zh-CN">
                  <a:solidFill>
                    <a:srgbClr val="000000"/>
                  </a:solidFill>
                </a:endParaRPr>
              </a:p>
            </p:txBody>
          </p:sp>
          <p:sp>
            <p:nvSpPr>
              <p:cNvPr id="26" name="Oval 24"/>
              <p:cNvSpPr>
                <a:spLocks noChangeArrowheads="1"/>
              </p:cNvSpPr>
              <p:nvPr/>
            </p:nvSpPr>
            <p:spPr bwMode="gray">
              <a:xfrm>
                <a:off x="2342" y="1597"/>
                <a:ext cx="688" cy="1793"/>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wrap="none" anchor="ctr">
                <a:spAutoFit/>
              </a:bodyPr>
              <a:lstStyle/>
              <a:p>
                <a:endParaRPr lang="fr-FR" altLang="zh-CN">
                  <a:solidFill>
                    <a:srgbClr val="000000"/>
                  </a:solidFill>
                </a:endParaRPr>
              </a:p>
            </p:txBody>
          </p:sp>
          <p:sp>
            <p:nvSpPr>
              <p:cNvPr id="27" name="Oval 25"/>
              <p:cNvSpPr>
                <a:spLocks noChangeArrowheads="1"/>
              </p:cNvSpPr>
              <p:nvPr/>
            </p:nvSpPr>
            <p:spPr bwMode="gray">
              <a:xfrm>
                <a:off x="2342" y="1597"/>
                <a:ext cx="1092" cy="1793"/>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anchor="ctr">
                <a:spAutoFit/>
              </a:bodyPr>
              <a:lstStyle/>
              <a:p>
                <a:endParaRPr lang="fr-FR" altLang="zh-CN">
                  <a:solidFill>
                    <a:srgbClr val="000000"/>
                  </a:solidFill>
                </a:endParaRPr>
              </a:p>
            </p:txBody>
          </p:sp>
          <p:sp>
            <p:nvSpPr>
              <p:cNvPr id="28" name="Oval 26"/>
              <p:cNvSpPr>
                <a:spLocks noChangeArrowheads="1"/>
              </p:cNvSpPr>
              <p:nvPr/>
            </p:nvSpPr>
            <p:spPr bwMode="gray">
              <a:xfrm>
                <a:off x="2155" y="1688"/>
                <a:ext cx="1398" cy="1610"/>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anchor="ctr">
                <a:spAutoFit/>
              </a:bodyPr>
              <a:lstStyle/>
              <a:p>
                <a:endParaRPr lang="fr-FR" altLang="zh-CN">
                  <a:solidFill>
                    <a:srgbClr val="000000"/>
                  </a:solidFill>
                </a:endParaRPr>
              </a:p>
            </p:txBody>
          </p:sp>
        </p:grpSp>
      </p:grpSp>
      <p:sp>
        <p:nvSpPr>
          <p:cNvPr id="29" name="Oval 26"/>
          <p:cNvSpPr>
            <a:spLocks noChangeArrowheads="1"/>
          </p:cNvSpPr>
          <p:nvPr/>
        </p:nvSpPr>
        <p:spPr bwMode="gray">
          <a:xfrm>
            <a:off x="339661" y="1208071"/>
            <a:ext cx="432150" cy="431918"/>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anchor="ctr">
            <a:spAutoFit/>
          </a:bodyPr>
          <a:lstStyle/>
          <a:p>
            <a:endParaRPr lang="fr-FR" altLang="zh-CN">
              <a:solidFill>
                <a:srgbClr val="000000"/>
              </a:solidFill>
            </a:endParaRPr>
          </a:p>
        </p:txBody>
      </p:sp>
      <p:sp>
        <p:nvSpPr>
          <p:cNvPr id="30" name="Oval 26"/>
          <p:cNvSpPr>
            <a:spLocks noChangeArrowheads="1"/>
          </p:cNvSpPr>
          <p:nvPr/>
        </p:nvSpPr>
        <p:spPr bwMode="gray">
          <a:xfrm>
            <a:off x="53941" y="5851541"/>
            <a:ext cx="432150" cy="431918"/>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anchor="ctr">
            <a:spAutoFit/>
          </a:bodyPr>
          <a:lstStyle/>
          <a:p>
            <a:endParaRPr lang="fr-FR" altLang="zh-CN">
              <a:solidFill>
                <a:srgbClr val="000000"/>
              </a:solidFill>
            </a:endParaRPr>
          </a:p>
        </p:txBody>
      </p:sp>
      <p:sp>
        <p:nvSpPr>
          <p:cNvPr id="40" name="Rectangle 39"/>
          <p:cNvSpPr/>
          <p:nvPr/>
        </p:nvSpPr>
        <p:spPr>
          <a:xfrm>
            <a:off x="0" y="0"/>
            <a:ext cx="9144000" cy="571500"/>
          </a:xfrm>
          <a:prstGeom prst="rect">
            <a:avLst/>
          </a:prstGeom>
          <a:solidFill>
            <a:schemeClr val="tx2">
              <a:lumMod val="75000"/>
            </a:schemeClr>
          </a:solidFill>
          <a:ln>
            <a:noFill/>
          </a:ln>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fr-FR" sz="1600" kern="1200">
              <a:solidFill>
                <a:prstClr val="white"/>
              </a:solidFill>
              <a:latin typeface="Times New Roman" pitchFamily="18" charset="0"/>
              <a:ea typeface="+mn-ea"/>
              <a:cs typeface="Times New Roman" pitchFamily="18" charset="0"/>
            </a:endParaRPr>
          </a:p>
        </p:txBody>
      </p:sp>
      <p:sp>
        <p:nvSpPr>
          <p:cNvPr id="41" name="Rectangle 40"/>
          <p:cNvSpPr/>
          <p:nvPr/>
        </p:nvSpPr>
        <p:spPr>
          <a:xfrm>
            <a:off x="0" y="571500"/>
            <a:ext cx="9144000" cy="50004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base">
              <a:spcBef>
                <a:spcPct val="0"/>
              </a:spcBef>
              <a:spcAft>
                <a:spcPct val="0"/>
              </a:spcAft>
              <a:defRPr/>
            </a:pPr>
            <a:endParaRPr lang="fr-FR" altLang="zh-CN" sz="1600" kern="1200">
              <a:solidFill>
                <a:srgbClr val="FFFFFF"/>
              </a:solidFill>
              <a:latin typeface="Times New Roman" pitchFamily="18" charset="0"/>
              <a:cs typeface="Times New Roman" pitchFamily="18" charset="0"/>
            </a:endParaRPr>
          </a:p>
        </p:txBody>
      </p:sp>
      <p:sp>
        <p:nvSpPr>
          <p:cNvPr id="42" name="Rectangle à coins arrondis 10"/>
          <p:cNvSpPr/>
          <p:nvPr/>
        </p:nvSpPr>
        <p:spPr>
          <a:xfrm>
            <a:off x="7643834" y="0"/>
            <a:ext cx="1500166" cy="785794"/>
          </a:xfrm>
          <a:prstGeom prst="roundRect">
            <a:avLst>
              <a:gd name="adj" fmla="val 373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altLang="zh-CN" sz="1500" b="1" dirty="0" smtClean="0">
                <a:solidFill>
                  <a:schemeClr val="accent1">
                    <a:lumMod val="50000"/>
                  </a:schemeClr>
                </a:solidFill>
                <a:effectLst>
                  <a:outerShdw blurRad="38100" dist="38100" dir="2700000" algn="tl">
                    <a:srgbClr val="FFFFFF"/>
                  </a:outerShdw>
                </a:effectLst>
                <a:latin typeface="Times New Roman" pitchFamily="18" charset="0"/>
                <a:cs typeface="Times New Roman" pitchFamily="18" charset="0"/>
              </a:rPr>
              <a:t>conclusion</a:t>
            </a:r>
            <a:endParaRPr lang="fr-FR" altLang="zh-CN" sz="1500" b="1" dirty="0">
              <a:solidFill>
                <a:schemeClr val="accent1">
                  <a:lumMod val="50000"/>
                </a:schemeClr>
              </a:solidFill>
              <a:effectLst>
                <a:outerShdw blurRad="38100" dist="38100" dir="2700000" algn="tl">
                  <a:srgbClr val="FFFFFF"/>
                </a:outerShdw>
              </a:effectLst>
              <a:latin typeface="Times New Roman" pitchFamily="18" charset="0"/>
              <a:cs typeface="Times New Roman" pitchFamily="18" charset="0"/>
            </a:endParaRPr>
          </a:p>
        </p:txBody>
      </p:sp>
      <p:sp>
        <p:nvSpPr>
          <p:cNvPr id="43" name="Rectangle à coins arrondis 10"/>
          <p:cNvSpPr/>
          <p:nvPr/>
        </p:nvSpPr>
        <p:spPr>
          <a:xfrm>
            <a:off x="6143636" y="0"/>
            <a:ext cx="157163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hybride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44" name="Rectangle à coins arrondis 10"/>
          <p:cNvSpPr/>
          <p:nvPr/>
        </p:nvSpPr>
        <p:spPr>
          <a:xfrm>
            <a:off x="0" y="0"/>
            <a:ext cx="150016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introduction</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45" name="Rectangle à coins arrondis 10"/>
          <p:cNvSpPr/>
          <p:nvPr/>
        </p:nvSpPr>
        <p:spPr>
          <a:xfrm>
            <a:off x="4572000"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 a reluctance variable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46" name="Rectangle à coins arrondis 10"/>
          <p:cNvSpPr/>
          <p:nvPr/>
        </p:nvSpPr>
        <p:spPr>
          <a:xfrm>
            <a:off x="2928926" y="0"/>
            <a:ext cx="1656754"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Moteur a aimant permanant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47" name="Rectangle à coins arrondis 10"/>
          <p:cNvSpPr/>
          <p:nvPr/>
        </p:nvSpPr>
        <p:spPr>
          <a:xfrm>
            <a:off x="1428728"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Moteur unipolaire</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et bipolaire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ox(in)">
                                      <p:cBhvr>
                                        <p:cTn id="7" dur="500"/>
                                        <p:tgtEl>
                                          <p:spTgt spid="29"/>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box(in)">
                                      <p:cBhvr>
                                        <p:cTn id="10" dur="500"/>
                                        <p:tgtEl>
                                          <p:spTgt spid="30"/>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anim calcmode="lin" valueType="num">
                                      <p:cBhvr additive="base">
                                        <p:cTn id="15" dur="500" fill="hold"/>
                                        <p:tgtEl>
                                          <p:spTgt spid="31"/>
                                        </p:tgtEl>
                                        <p:attrNameLst>
                                          <p:attrName>ppt_x</p:attrName>
                                        </p:attrNameLst>
                                      </p:cBhvr>
                                      <p:tavLst>
                                        <p:tav tm="0">
                                          <p:val>
                                            <p:strVal val="#ppt_x"/>
                                          </p:val>
                                        </p:tav>
                                        <p:tav tm="100000">
                                          <p:val>
                                            <p:strVal val="#ppt_x"/>
                                          </p:val>
                                        </p:tav>
                                      </p:tavLst>
                                    </p:anim>
                                    <p:anim calcmode="lin" valueType="num">
                                      <p:cBhvr additive="base">
                                        <p:cTn id="16" dur="500" fill="hold"/>
                                        <p:tgtEl>
                                          <p:spTgt spid="3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blinds(horizontal)">
                                      <p:cBhvr>
                                        <p:cTn id="2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19" grpId="0" animBg="1"/>
      <p:bldP spid="29" grpId="0" animBg="1"/>
      <p:bldP spid="3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lgn="r" rtl="0" fontAlgn="base">
              <a:spcBef>
                <a:spcPct val="0"/>
              </a:spcBef>
              <a:spcAft>
                <a:spcPct val="0"/>
              </a:spcAft>
              <a:defRPr/>
            </a:pPr>
            <a:fld id="{3D846961-7BD8-44F5-B22C-DEB3C6DC45D8}" type="slidenum">
              <a:rPr lang="fr-FR" altLang="zh-CN" sz="1200" kern="1200" smtClean="0">
                <a:solidFill>
                  <a:srgbClr val="898989"/>
                </a:solidFill>
                <a:latin typeface="Calibri" pitchFamily="34" charset="0"/>
                <a:cs typeface="Arial" pitchFamily="34" charset="0"/>
              </a:rPr>
              <a:pPr algn="r" rtl="0" fontAlgn="base">
                <a:spcBef>
                  <a:spcPct val="0"/>
                </a:spcBef>
                <a:spcAft>
                  <a:spcPct val="0"/>
                </a:spcAft>
                <a:defRPr/>
              </a:pPr>
              <a:t>21</a:t>
            </a:fld>
            <a:endParaRPr lang="fr-FR" altLang="zh-CN" sz="1200" kern="1200">
              <a:solidFill>
                <a:srgbClr val="898989"/>
              </a:solidFill>
              <a:latin typeface="Calibri" pitchFamily="34" charset="0"/>
              <a:cs typeface="Arial" pitchFamily="34" charset="0"/>
            </a:endParaRPr>
          </a:p>
        </p:txBody>
      </p:sp>
      <p:sp>
        <p:nvSpPr>
          <p:cNvPr id="3" name="Rectangle 2"/>
          <p:cNvSpPr/>
          <p:nvPr/>
        </p:nvSpPr>
        <p:spPr>
          <a:xfrm>
            <a:off x="1500166" y="1857364"/>
            <a:ext cx="4275529" cy="369332"/>
          </a:xfrm>
          <a:prstGeom prst="rect">
            <a:avLst/>
          </a:prstGeom>
        </p:spPr>
        <p:txBody>
          <a:bodyPr wrap="none">
            <a:spAutoFit/>
          </a:bodyPr>
          <a:lstStyle/>
          <a:p>
            <a:r>
              <a:rPr lang="fr-FR" dirty="0" smtClean="0">
                <a:hlinkClick r:id="rId2"/>
              </a:rPr>
              <a:t>http://sitelec.org/cours/abati/motpas.htm</a:t>
            </a:r>
            <a:endParaRPr lang="fr-FR" dirty="0"/>
          </a:p>
        </p:txBody>
      </p:sp>
      <p:sp>
        <p:nvSpPr>
          <p:cNvPr id="5" name="Rectangle 4"/>
          <p:cNvSpPr/>
          <p:nvPr/>
        </p:nvSpPr>
        <p:spPr>
          <a:xfrm>
            <a:off x="1500166" y="2428868"/>
            <a:ext cx="6572296" cy="369332"/>
          </a:xfrm>
          <a:prstGeom prst="rect">
            <a:avLst/>
          </a:prstGeom>
        </p:spPr>
        <p:txBody>
          <a:bodyPr wrap="square">
            <a:spAutoFit/>
          </a:bodyPr>
          <a:lstStyle/>
          <a:p>
            <a:r>
              <a:rPr lang="fr-FR" dirty="0" smtClean="0">
                <a:hlinkClick r:id="rId3"/>
              </a:rPr>
              <a:t>https://fr.wikipedia.org/wiki/Moteur_pas_%C3%A0_pas</a:t>
            </a:r>
            <a:endParaRPr lang="fr-FR" dirty="0"/>
          </a:p>
        </p:txBody>
      </p:sp>
      <p:sp>
        <p:nvSpPr>
          <p:cNvPr id="6" name="ZoneTexte 5"/>
          <p:cNvSpPr txBox="1"/>
          <p:nvPr/>
        </p:nvSpPr>
        <p:spPr>
          <a:xfrm>
            <a:off x="1500166" y="3143248"/>
            <a:ext cx="4429156" cy="369332"/>
          </a:xfrm>
          <a:prstGeom prst="rect">
            <a:avLst/>
          </a:prstGeom>
          <a:noFill/>
        </p:spPr>
        <p:txBody>
          <a:bodyPr wrap="square" rtlCol="0">
            <a:spAutoFit/>
          </a:bodyPr>
          <a:lstStyle/>
          <a:p>
            <a:r>
              <a:rPr lang="fr-FR" u="sng" dirty="0" smtClean="0">
                <a:solidFill>
                  <a:srgbClr val="0000FF"/>
                </a:solidFill>
              </a:rPr>
              <a:t>www.latechnique.com</a:t>
            </a:r>
            <a:endParaRPr lang="fr-FR" u="sng" dirty="0">
              <a:solidFill>
                <a:srgbClr val="0000FF"/>
              </a:solidFill>
            </a:endParaRPr>
          </a:p>
        </p:txBody>
      </p:sp>
      <p:sp>
        <p:nvSpPr>
          <p:cNvPr id="7" name="Rectangle 6"/>
          <p:cNvSpPr/>
          <p:nvPr/>
        </p:nvSpPr>
        <p:spPr>
          <a:xfrm>
            <a:off x="1500166" y="3714752"/>
            <a:ext cx="6357982" cy="646331"/>
          </a:xfrm>
          <a:prstGeom prst="rect">
            <a:avLst/>
          </a:prstGeom>
        </p:spPr>
        <p:txBody>
          <a:bodyPr wrap="square">
            <a:spAutoFit/>
          </a:bodyPr>
          <a:lstStyle/>
          <a:p>
            <a:r>
              <a:rPr lang="fr-FR" dirty="0" smtClean="0">
                <a:hlinkClick r:id="rId4"/>
              </a:rPr>
              <a:t>https://sites.google.com/site/iodurevideos/electronique/moteurs-pas-a-pas-bipolaires-unipolaires-demonstration</a:t>
            </a:r>
            <a:endParaRPr lang="fr-FR" dirty="0"/>
          </a:p>
        </p:txBody>
      </p:sp>
    </p:spTree>
  </p:cSld>
  <p:clrMapOvr>
    <a:masterClrMapping/>
  </p:clrMapOvr>
  <p:transition>
    <p:cover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71500"/>
          </a:xfrm>
          <a:prstGeom prst="rect">
            <a:avLst/>
          </a:prstGeom>
          <a:solidFill>
            <a:schemeClr val="tx2">
              <a:lumMod val="75000"/>
            </a:schemeClr>
          </a:solidFill>
          <a:ln>
            <a:noFill/>
          </a:ln>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fr-FR" sz="1600" kern="1200">
              <a:solidFill>
                <a:prstClr val="white"/>
              </a:solidFill>
              <a:latin typeface="Times New Roman" pitchFamily="18" charset="0"/>
              <a:ea typeface="+mn-ea"/>
              <a:cs typeface="Times New Roman" pitchFamily="18" charset="0"/>
            </a:endParaRPr>
          </a:p>
        </p:txBody>
      </p:sp>
      <p:sp>
        <p:nvSpPr>
          <p:cNvPr id="5" name="Rectangle 4"/>
          <p:cNvSpPr/>
          <p:nvPr/>
        </p:nvSpPr>
        <p:spPr>
          <a:xfrm>
            <a:off x="0" y="571500"/>
            <a:ext cx="9144000" cy="50004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base">
              <a:spcBef>
                <a:spcPct val="0"/>
              </a:spcBef>
              <a:spcAft>
                <a:spcPct val="0"/>
              </a:spcAft>
              <a:defRPr/>
            </a:pPr>
            <a:endParaRPr lang="fr-FR" altLang="zh-CN" sz="1600" kern="1200">
              <a:solidFill>
                <a:srgbClr val="FFFFFF"/>
              </a:solidFill>
              <a:latin typeface="Times New Roman" pitchFamily="18" charset="0"/>
              <a:cs typeface="Times New Roman" pitchFamily="18" charset="0"/>
            </a:endParaRPr>
          </a:p>
        </p:txBody>
      </p:sp>
      <p:sp>
        <p:nvSpPr>
          <p:cNvPr id="8" name="Rectangle à coins arrondis 10"/>
          <p:cNvSpPr/>
          <p:nvPr/>
        </p:nvSpPr>
        <p:spPr>
          <a:xfrm>
            <a:off x="0" y="0"/>
            <a:ext cx="1285852" cy="785794"/>
          </a:xfrm>
          <a:prstGeom prst="roundRect">
            <a:avLst>
              <a:gd name="adj" fmla="val 373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altLang="zh-CN" sz="1500" b="1" dirty="0" smtClean="0">
                <a:solidFill>
                  <a:schemeClr val="accent1">
                    <a:lumMod val="50000"/>
                  </a:schemeClr>
                </a:solidFill>
                <a:effectLst>
                  <a:outerShdw blurRad="38100" dist="38100" dir="2700000" algn="tl">
                    <a:srgbClr val="FFFFFF"/>
                  </a:outerShdw>
                </a:effectLst>
                <a:latin typeface="Times New Roman" pitchFamily="18" charset="0"/>
                <a:cs typeface="Times New Roman" pitchFamily="18" charset="0"/>
              </a:rPr>
              <a:t>Introduction</a:t>
            </a:r>
            <a:endParaRPr lang="fr-FR" altLang="zh-CN" sz="1500" b="1" dirty="0">
              <a:solidFill>
                <a:schemeClr val="accent1">
                  <a:lumMod val="50000"/>
                </a:schemeClr>
              </a:solidFill>
              <a:effectLst>
                <a:outerShdw blurRad="38100" dist="38100" dir="2700000" algn="tl">
                  <a:srgbClr val="FFFFFF"/>
                </a:outerShdw>
              </a:effectLst>
              <a:latin typeface="Times New Roman" pitchFamily="18" charset="0"/>
              <a:cs typeface="Times New Roman" pitchFamily="18" charset="0"/>
            </a:endParaRPr>
          </a:p>
        </p:txBody>
      </p:sp>
      <p:sp>
        <p:nvSpPr>
          <p:cNvPr id="10" name="Rectangle à coins arrondis 10"/>
          <p:cNvSpPr/>
          <p:nvPr/>
        </p:nvSpPr>
        <p:spPr>
          <a:xfrm>
            <a:off x="6072198" y="0"/>
            <a:ext cx="157163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 </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hybride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31" name="Espace réservé du numéro de diapositive 42"/>
          <p:cNvSpPr>
            <a:spLocks noGrp="1"/>
          </p:cNvSpPr>
          <p:nvPr>
            <p:ph type="sldNum" sz="quarter" idx="12"/>
          </p:nvPr>
        </p:nvSpPr>
        <p:spPr>
          <a:xfrm>
            <a:off x="6786578" y="6429396"/>
            <a:ext cx="2133600" cy="365125"/>
          </a:xfrm>
        </p:spPr>
        <p:txBody>
          <a:bodyPr/>
          <a:lstStyle/>
          <a:p>
            <a:pPr>
              <a:defRPr/>
            </a:pPr>
            <a:fld id="{7A4832DE-4112-4DBE-8AEF-0143B3C38A6C}" type="slidenum">
              <a:rPr lang="fr-FR" sz="2000" b="1">
                <a:solidFill>
                  <a:schemeClr val="tx1"/>
                </a:solidFill>
                <a:latin typeface="Garamond" pitchFamily="18" charset="0"/>
              </a:rPr>
              <a:pPr>
                <a:defRPr/>
              </a:pPr>
              <a:t>3</a:t>
            </a:fld>
            <a:endParaRPr lang="fr-FR" sz="2000" b="1" dirty="0">
              <a:solidFill>
                <a:schemeClr val="tx1"/>
              </a:solidFill>
              <a:latin typeface="Garamond" pitchFamily="18" charset="0"/>
            </a:endParaRPr>
          </a:p>
        </p:txBody>
      </p:sp>
      <p:sp>
        <p:nvSpPr>
          <p:cNvPr id="17" name="Rectangle à coins arrondis 10"/>
          <p:cNvSpPr/>
          <p:nvPr/>
        </p:nvSpPr>
        <p:spPr>
          <a:xfrm>
            <a:off x="7643834" y="0"/>
            <a:ext cx="150016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Conclusion</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8" name="Rectangle à coins arrondis 10"/>
          <p:cNvSpPr/>
          <p:nvPr/>
        </p:nvSpPr>
        <p:spPr>
          <a:xfrm>
            <a:off x="4500562"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 a reluctance variable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9" name="Rectangle à coins arrondis 10"/>
          <p:cNvSpPr/>
          <p:nvPr/>
        </p:nvSpPr>
        <p:spPr>
          <a:xfrm>
            <a:off x="2857488" y="0"/>
            <a:ext cx="1656754"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Moteur a aimant permanant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20" name="Rectangle à coins arrondis 10"/>
          <p:cNvSpPr/>
          <p:nvPr/>
        </p:nvSpPr>
        <p:spPr>
          <a:xfrm>
            <a:off x="1285852"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Moteur unipolaire et bipolaire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3" name="Rectangle à coins arrondis 12"/>
          <p:cNvSpPr/>
          <p:nvPr/>
        </p:nvSpPr>
        <p:spPr>
          <a:xfrm>
            <a:off x="1619672" y="1484784"/>
            <a:ext cx="6192688" cy="482453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pic>
        <p:nvPicPr>
          <p:cNvPr id="2" name="Picture 3"/>
          <p:cNvPicPr>
            <a:picLocks noChangeAspect="1" noChangeArrowheads="1"/>
          </p:cNvPicPr>
          <p:nvPr/>
        </p:nvPicPr>
        <p:blipFill>
          <a:blip r:embed="rId2" cstate="print"/>
          <a:srcRect/>
          <a:stretch>
            <a:fillRect/>
          </a:stretch>
        </p:blipFill>
        <p:spPr bwMode="auto">
          <a:xfrm>
            <a:off x="2123728" y="1628800"/>
            <a:ext cx="5159504" cy="4542263"/>
          </a:xfrm>
          <a:prstGeom prst="rect">
            <a:avLst/>
          </a:prstGeom>
          <a:noFill/>
          <a:ln w="9525">
            <a:noFill/>
            <a:miter lim="800000"/>
            <a:headEnd/>
            <a:tailEnd/>
          </a:ln>
        </p:spPr>
      </p:pic>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amond(in)">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lgn="r" rtl="0" fontAlgn="base">
              <a:spcBef>
                <a:spcPct val="0"/>
              </a:spcBef>
              <a:spcAft>
                <a:spcPct val="0"/>
              </a:spcAft>
              <a:defRPr/>
            </a:pPr>
            <a:fld id="{3D846961-7BD8-44F5-B22C-DEB3C6DC45D8}" type="slidenum">
              <a:rPr lang="fr-FR" altLang="zh-CN" sz="1200" kern="1200" smtClean="0">
                <a:solidFill>
                  <a:srgbClr val="898989"/>
                </a:solidFill>
                <a:latin typeface="Calibri" pitchFamily="34" charset="0"/>
                <a:cs typeface="Arial" pitchFamily="34" charset="0"/>
              </a:rPr>
              <a:pPr algn="r" rtl="0" fontAlgn="base">
                <a:spcBef>
                  <a:spcPct val="0"/>
                </a:spcBef>
                <a:spcAft>
                  <a:spcPct val="0"/>
                </a:spcAft>
                <a:defRPr/>
              </a:pPr>
              <a:t>4</a:t>
            </a:fld>
            <a:endParaRPr lang="fr-FR" altLang="zh-CN" sz="1200" kern="1200">
              <a:solidFill>
                <a:srgbClr val="898989"/>
              </a:solidFill>
              <a:latin typeface="Calibri" pitchFamily="34" charset="0"/>
              <a:cs typeface="Arial" pitchFamily="34" charset="0"/>
            </a:endParaRPr>
          </a:p>
        </p:txBody>
      </p:sp>
      <p:pic>
        <p:nvPicPr>
          <p:cNvPr id="3" name="Picture 2"/>
          <p:cNvPicPr>
            <a:picLocks noChangeAspect="1" noChangeArrowheads="1"/>
          </p:cNvPicPr>
          <p:nvPr/>
        </p:nvPicPr>
        <p:blipFill>
          <a:blip r:embed="rId2" cstate="print"/>
          <a:srcRect/>
          <a:stretch>
            <a:fillRect/>
          </a:stretch>
        </p:blipFill>
        <p:spPr bwMode="auto">
          <a:xfrm>
            <a:off x="1500166" y="1643050"/>
            <a:ext cx="6368826" cy="4462611"/>
          </a:xfrm>
          <a:prstGeom prst="rect">
            <a:avLst/>
          </a:prstGeom>
          <a:noFill/>
          <a:ln w="9525">
            <a:noFill/>
            <a:miter lim="800000"/>
            <a:headEnd/>
            <a:tailEnd/>
          </a:ln>
        </p:spPr>
      </p:pic>
      <p:sp>
        <p:nvSpPr>
          <p:cNvPr id="4" name="Rectangle 3"/>
          <p:cNvSpPr/>
          <p:nvPr/>
        </p:nvSpPr>
        <p:spPr>
          <a:xfrm>
            <a:off x="0" y="0"/>
            <a:ext cx="9144000" cy="571500"/>
          </a:xfrm>
          <a:prstGeom prst="rect">
            <a:avLst/>
          </a:prstGeom>
          <a:solidFill>
            <a:schemeClr val="tx2">
              <a:lumMod val="75000"/>
            </a:schemeClr>
          </a:solidFill>
          <a:ln>
            <a:noFill/>
          </a:ln>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fr-FR" sz="1600" kern="1200">
              <a:solidFill>
                <a:prstClr val="white"/>
              </a:solidFill>
              <a:latin typeface="Times New Roman" pitchFamily="18" charset="0"/>
              <a:ea typeface="+mn-ea"/>
              <a:cs typeface="Times New Roman" pitchFamily="18" charset="0"/>
            </a:endParaRPr>
          </a:p>
        </p:txBody>
      </p:sp>
      <p:sp>
        <p:nvSpPr>
          <p:cNvPr id="5" name="Rectangle 4"/>
          <p:cNvSpPr/>
          <p:nvPr/>
        </p:nvSpPr>
        <p:spPr>
          <a:xfrm>
            <a:off x="0" y="571500"/>
            <a:ext cx="9144000" cy="50004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base">
              <a:spcBef>
                <a:spcPct val="0"/>
              </a:spcBef>
              <a:spcAft>
                <a:spcPct val="0"/>
              </a:spcAft>
              <a:defRPr/>
            </a:pPr>
            <a:endParaRPr lang="fr-FR" altLang="zh-CN" sz="1600" kern="1200">
              <a:solidFill>
                <a:srgbClr val="FFFFFF"/>
              </a:solidFill>
              <a:latin typeface="Times New Roman" pitchFamily="18" charset="0"/>
              <a:cs typeface="Times New Roman" pitchFamily="18" charset="0"/>
            </a:endParaRPr>
          </a:p>
        </p:txBody>
      </p:sp>
      <p:sp>
        <p:nvSpPr>
          <p:cNvPr id="6" name="Rectangle à coins arrondis 10"/>
          <p:cNvSpPr/>
          <p:nvPr/>
        </p:nvSpPr>
        <p:spPr>
          <a:xfrm>
            <a:off x="1571604" y="0"/>
            <a:ext cx="1285852" cy="785794"/>
          </a:xfrm>
          <a:prstGeom prst="roundRect">
            <a:avLst>
              <a:gd name="adj" fmla="val 373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endParaRPr>
          </a:p>
          <a:p>
            <a:pPr algn="ctr">
              <a:defRPr/>
            </a:pPr>
            <a:r>
              <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rPr>
              <a:t> Moteur unipolaire et bipolaire </a:t>
            </a:r>
          </a:p>
          <a:p>
            <a:pPr algn="ctr">
              <a:defRPr/>
            </a:pPr>
            <a:endParaRPr lang="fr-FR" altLang="zh-CN" sz="1500" b="1" dirty="0">
              <a:solidFill>
                <a:schemeClr val="accent1">
                  <a:lumMod val="50000"/>
                </a:schemeClr>
              </a:solidFill>
              <a:effectLst>
                <a:outerShdw blurRad="38100" dist="38100" dir="2700000" algn="tl">
                  <a:srgbClr val="FFFFFF"/>
                </a:outerShdw>
              </a:effectLst>
              <a:latin typeface="Times New Roman" pitchFamily="18" charset="0"/>
              <a:cs typeface="Times New Roman" pitchFamily="18" charset="0"/>
            </a:endParaRPr>
          </a:p>
        </p:txBody>
      </p:sp>
      <p:sp>
        <p:nvSpPr>
          <p:cNvPr id="7" name="Rectangle à coins arrondis 10"/>
          <p:cNvSpPr/>
          <p:nvPr/>
        </p:nvSpPr>
        <p:spPr>
          <a:xfrm>
            <a:off x="6072198" y="0"/>
            <a:ext cx="157163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 </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hybride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8" name="Rectangle à coins arrondis 10"/>
          <p:cNvSpPr/>
          <p:nvPr/>
        </p:nvSpPr>
        <p:spPr>
          <a:xfrm>
            <a:off x="7643834" y="0"/>
            <a:ext cx="150016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Conclusion</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9" name="Rectangle à coins arrondis 10"/>
          <p:cNvSpPr/>
          <p:nvPr/>
        </p:nvSpPr>
        <p:spPr>
          <a:xfrm>
            <a:off x="4500562"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 a reluctance variable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0" name="Rectangle à coins arrondis 10"/>
          <p:cNvSpPr/>
          <p:nvPr/>
        </p:nvSpPr>
        <p:spPr>
          <a:xfrm>
            <a:off x="2857488" y="0"/>
            <a:ext cx="1656754"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Moteur a aimant permanant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1" name="Rectangle à coins arrondis 10"/>
          <p:cNvSpPr/>
          <p:nvPr/>
        </p:nvSpPr>
        <p:spPr>
          <a:xfrm>
            <a:off x="0"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introduction</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transition>
    <p:cover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lgn="r" rtl="0" fontAlgn="base">
              <a:spcBef>
                <a:spcPct val="0"/>
              </a:spcBef>
              <a:spcAft>
                <a:spcPct val="0"/>
              </a:spcAft>
              <a:defRPr/>
            </a:pPr>
            <a:fld id="{3D846961-7BD8-44F5-B22C-DEB3C6DC45D8}" type="slidenum">
              <a:rPr lang="fr-FR" altLang="zh-CN" sz="1200" kern="1200" smtClean="0">
                <a:solidFill>
                  <a:srgbClr val="898989"/>
                </a:solidFill>
                <a:latin typeface="Calibri" pitchFamily="34" charset="0"/>
                <a:cs typeface="Arial" pitchFamily="34" charset="0"/>
              </a:rPr>
              <a:pPr algn="r" rtl="0" fontAlgn="base">
                <a:spcBef>
                  <a:spcPct val="0"/>
                </a:spcBef>
                <a:spcAft>
                  <a:spcPct val="0"/>
                </a:spcAft>
                <a:defRPr/>
              </a:pPr>
              <a:t>5</a:t>
            </a:fld>
            <a:endParaRPr lang="fr-FR" altLang="zh-CN" sz="1200" kern="1200">
              <a:solidFill>
                <a:srgbClr val="898989"/>
              </a:solidFill>
              <a:latin typeface="Calibri" pitchFamily="34" charset="0"/>
              <a:cs typeface="Arial" pitchFamily="34" charset="0"/>
            </a:endParaRPr>
          </a:p>
        </p:txBody>
      </p:sp>
      <p:pic>
        <p:nvPicPr>
          <p:cNvPr id="3" name="Picture 2"/>
          <p:cNvPicPr>
            <a:picLocks noChangeAspect="1" noChangeArrowheads="1"/>
          </p:cNvPicPr>
          <p:nvPr/>
        </p:nvPicPr>
        <p:blipFill>
          <a:blip r:embed="rId2" cstate="print"/>
          <a:srcRect/>
          <a:stretch>
            <a:fillRect/>
          </a:stretch>
        </p:blipFill>
        <p:spPr bwMode="auto">
          <a:xfrm>
            <a:off x="1214414" y="1785926"/>
            <a:ext cx="6401314" cy="4059708"/>
          </a:xfrm>
          <a:prstGeom prst="rect">
            <a:avLst/>
          </a:prstGeom>
          <a:noFill/>
          <a:ln w="9525">
            <a:noFill/>
            <a:miter lim="800000"/>
            <a:headEnd/>
            <a:tailEnd/>
          </a:ln>
        </p:spPr>
      </p:pic>
      <p:sp>
        <p:nvSpPr>
          <p:cNvPr id="4" name="Rectangle 3"/>
          <p:cNvSpPr/>
          <p:nvPr/>
        </p:nvSpPr>
        <p:spPr>
          <a:xfrm>
            <a:off x="0" y="0"/>
            <a:ext cx="9144000" cy="571500"/>
          </a:xfrm>
          <a:prstGeom prst="rect">
            <a:avLst/>
          </a:prstGeom>
          <a:solidFill>
            <a:schemeClr val="tx2">
              <a:lumMod val="75000"/>
            </a:schemeClr>
          </a:solidFill>
          <a:ln>
            <a:noFill/>
          </a:ln>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fr-FR" sz="1600" kern="1200">
              <a:solidFill>
                <a:prstClr val="white"/>
              </a:solidFill>
              <a:latin typeface="Times New Roman" pitchFamily="18" charset="0"/>
              <a:ea typeface="+mn-ea"/>
              <a:cs typeface="Times New Roman" pitchFamily="18" charset="0"/>
            </a:endParaRPr>
          </a:p>
        </p:txBody>
      </p:sp>
      <p:sp>
        <p:nvSpPr>
          <p:cNvPr id="5" name="Rectangle 4"/>
          <p:cNvSpPr/>
          <p:nvPr/>
        </p:nvSpPr>
        <p:spPr>
          <a:xfrm>
            <a:off x="0" y="571500"/>
            <a:ext cx="9144000" cy="50004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base">
              <a:spcBef>
                <a:spcPct val="0"/>
              </a:spcBef>
              <a:spcAft>
                <a:spcPct val="0"/>
              </a:spcAft>
              <a:defRPr/>
            </a:pPr>
            <a:endParaRPr lang="fr-FR" altLang="zh-CN" sz="1600" kern="1200">
              <a:solidFill>
                <a:srgbClr val="FFFFFF"/>
              </a:solidFill>
              <a:latin typeface="Times New Roman" pitchFamily="18" charset="0"/>
              <a:cs typeface="Times New Roman" pitchFamily="18" charset="0"/>
            </a:endParaRPr>
          </a:p>
        </p:txBody>
      </p:sp>
      <p:sp>
        <p:nvSpPr>
          <p:cNvPr id="6" name="Rectangle à coins arrondis 10"/>
          <p:cNvSpPr/>
          <p:nvPr/>
        </p:nvSpPr>
        <p:spPr>
          <a:xfrm>
            <a:off x="1571604" y="0"/>
            <a:ext cx="1285852" cy="785794"/>
          </a:xfrm>
          <a:prstGeom prst="roundRect">
            <a:avLst>
              <a:gd name="adj" fmla="val 373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endParaRPr>
          </a:p>
          <a:p>
            <a:pPr algn="ctr">
              <a:defRPr/>
            </a:pPr>
            <a:r>
              <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rPr>
              <a:t> Moteur unipolaire et bipolaire </a:t>
            </a:r>
          </a:p>
          <a:p>
            <a:pPr algn="ctr">
              <a:defRPr/>
            </a:pPr>
            <a:endParaRPr lang="fr-FR" altLang="zh-CN" sz="1500" b="1" dirty="0">
              <a:solidFill>
                <a:schemeClr val="accent1">
                  <a:lumMod val="50000"/>
                </a:schemeClr>
              </a:solidFill>
              <a:effectLst>
                <a:outerShdw blurRad="38100" dist="38100" dir="2700000" algn="tl">
                  <a:srgbClr val="FFFFFF"/>
                </a:outerShdw>
              </a:effectLst>
              <a:latin typeface="Times New Roman" pitchFamily="18" charset="0"/>
              <a:cs typeface="Times New Roman" pitchFamily="18" charset="0"/>
            </a:endParaRPr>
          </a:p>
        </p:txBody>
      </p:sp>
      <p:sp>
        <p:nvSpPr>
          <p:cNvPr id="7" name="Rectangle à coins arrondis 10"/>
          <p:cNvSpPr/>
          <p:nvPr/>
        </p:nvSpPr>
        <p:spPr>
          <a:xfrm>
            <a:off x="6072198" y="0"/>
            <a:ext cx="157163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 </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hybride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8" name="Rectangle à coins arrondis 10"/>
          <p:cNvSpPr/>
          <p:nvPr/>
        </p:nvSpPr>
        <p:spPr>
          <a:xfrm>
            <a:off x="7643834" y="0"/>
            <a:ext cx="150016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Conclusion</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9" name="Rectangle à coins arrondis 10"/>
          <p:cNvSpPr/>
          <p:nvPr/>
        </p:nvSpPr>
        <p:spPr>
          <a:xfrm>
            <a:off x="4500562"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 a reluctance variable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0" name="Rectangle à coins arrondis 10"/>
          <p:cNvSpPr/>
          <p:nvPr/>
        </p:nvSpPr>
        <p:spPr>
          <a:xfrm>
            <a:off x="2857488" y="0"/>
            <a:ext cx="1656754"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Moteur a aimant permanant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1" name="Rectangle à coins arrondis 10"/>
          <p:cNvSpPr/>
          <p:nvPr/>
        </p:nvSpPr>
        <p:spPr>
          <a:xfrm>
            <a:off x="0"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introduction</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transition>
    <p:cover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à coins arrondis 14"/>
          <p:cNvSpPr/>
          <p:nvPr/>
        </p:nvSpPr>
        <p:spPr>
          <a:xfrm>
            <a:off x="4357686" y="2428868"/>
            <a:ext cx="3571900" cy="328614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p>
        </p:txBody>
      </p:sp>
      <p:sp>
        <p:nvSpPr>
          <p:cNvPr id="2" name="Espace réservé du numéro de diapositive 1"/>
          <p:cNvSpPr>
            <a:spLocks noGrp="1"/>
          </p:cNvSpPr>
          <p:nvPr>
            <p:ph type="sldNum" sz="quarter" idx="12"/>
          </p:nvPr>
        </p:nvSpPr>
        <p:spPr/>
        <p:txBody>
          <a:bodyPr/>
          <a:lstStyle/>
          <a:p>
            <a:pPr algn="r" rtl="0" fontAlgn="base">
              <a:spcBef>
                <a:spcPct val="0"/>
              </a:spcBef>
              <a:spcAft>
                <a:spcPct val="0"/>
              </a:spcAft>
              <a:defRPr/>
            </a:pPr>
            <a:fld id="{3D846961-7BD8-44F5-B22C-DEB3C6DC45D8}" type="slidenum">
              <a:rPr lang="fr-FR" altLang="zh-CN" sz="1200" kern="1200" smtClean="0">
                <a:solidFill>
                  <a:srgbClr val="898989"/>
                </a:solidFill>
                <a:latin typeface="Calibri" pitchFamily="34" charset="0"/>
                <a:cs typeface="Arial" pitchFamily="34" charset="0"/>
              </a:rPr>
              <a:pPr algn="r" rtl="0" fontAlgn="base">
                <a:spcBef>
                  <a:spcPct val="0"/>
                </a:spcBef>
                <a:spcAft>
                  <a:spcPct val="0"/>
                </a:spcAft>
                <a:defRPr/>
              </a:pPr>
              <a:t>6</a:t>
            </a:fld>
            <a:endParaRPr lang="fr-FR" altLang="zh-CN" sz="1200" kern="1200">
              <a:solidFill>
                <a:srgbClr val="898989"/>
              </a:solidFill>
              <a:latin typeface="Calibri" pitchFamily="34" charset="0"/>
              <a:cs typeface="Arial" pitchFamily="34" charset="0"/>
            </a:endParaRPr>
          </a:p>
        </p:txBody>
      </p:sp>
      <p:sp>
        <p:nvSpPr>
          <p:cNvPr id="1026" name="AutoShape 2" descr="Composition d’un moteur pas à pas à aimant permanen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28" name="AutoShape 4" descr="Composition d’un moteur pas à pas à aimant permanen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30" name="AutoShape 6" descr="Composition d’un moteur pas à pas à aimant permanen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031" name="Picture 7" descr="C:\Users\Docteur Pc\Desktop\ap_repos.png"/>
          <p:cNvPicPr>
            <a:picLocks noChangeAspect="1" noChangeArrowheads="1"/>
          </p:cNvPicPr>
          <p:nvPr/>
        </p:nvPicPr>
        <p:blipFill>
          <a:blip r:embed="rId2"/>
          <a:srcRect/>
          <a:stretch>
            <a:fillRect/>
          </a:stretch>
        </p:blipFill>
        <p:spPr bwMode="auto">
          <a:xfrm>
            <a:off x="4748223" y="2819405"/>
            <a:ext cx="2505075" cy="2505075"/>
          </a:xfrm>
          <a:prstGeom prst="rect">
            <a:avLst/>
          </a:prstGeom>
          <a:noFill/>
        </p:spPr>
      </p:pic>
      <p:sp>
        <p:nvSpPr>
          <p:cNvPr id="7" name="Rectangle 6"/>
          <p:cNvSpPr/>
          <p:nvPr/>
        </p:nvSpPr>
        <p:spPr>
          <a:xfrm>
            <a:off x="0" y="0"/>
            <a:ext cx="9144000" cy="571500"/>
          </a:xfrm>
          <a:prstGeom prst="rect">
            <a:avLst/>
          </a:prstGeom>
          <a:solidFill>
            <a:schemeClr val="tx2">
              <a:lumMod val="75000"/>
            </a:schemeClr>
          </a:solidFill>
          <a:ln>
            <a:noFill/>
          </a:ln>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fr-FR" sz="1600" kern="1200">
              <a:solidFill>
                <a:prstClr val="white"/>
              </a:solidFill>
              <a:latin typeface="Times New Roman" pitchFamily="18" charset="0"/>
              <a:ea typeface="+mn-ea"/>
              <a:cs typeface="Times New Roman" pitchFamily="18" charset="0"/>
            </a:endParaRPr>
          </a:p>
        </p:txBody>
      </p:sp>
      <p:sp>
        <p:nvSpPr>
          <p:cNvPr id="8" name="Rectangle 7"/>
          <p:cNvSpPr/>
          <p:nvPr/>
        </p:nvSpPr>
        <p:spPr>
          <a:xfrm>
            <a:off x="0" y="571500"/>
            <a:ext cx="9144000" cy="50004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base">
              <a:spcBef>
                <a:spcPct val="0"/>
              </a:spcBef>
              <a:spcAft>
                <a:spcPct val="0"/>
              </a:spcAft>
              <a:defRPr/>
            </a:pPr>
            <a:endParaRPr lang="fr-FR" altLang="zh-CN" sz="1600" kern="1200">
              <a:solidFill>
                <a:srgbClr val="FFFFFF"/>
              </a:solidFill>
              <a:latin typeface="Times New Roman" pitchFamily="18" charset="0"/>
              <a:cs typeface="Times New Roman" pitchFamily="18" charset="0"/>
            </a:endParaRPr>
          </a:p>
        </p:txBody>
      </p:sp>
      <p:sp>
        <p:nvSpPr>
          <p:cNvPr id="9" name="Rectangle à coins arrondis 10"/>
          <p:cNvSpPr/>
          <p:nvPr/>
        </p:nvSpPr>
        <p:spPr>
          <a:xfrm>
            <a:off x="3214678" y="0"/>
            <a:ext cx="1285852" cy="785794"/>
          </a:xfrm>
          <a:prstGeom prst="roundRect">
            <a:avLst>
              <a:gd name="adj" fmla="val 373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endParaRPr>
          </a:p>
          <a:p>
            <a:pPr algn="ctr">
              <a:defRPr/>
            </a:pPr>
            <a:r>
              <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rPr>
              <a:t> Moteur a aimant permanent</a:t>
            </a:r>
          </a:p>
          <a:p>
            <a:pPr algn="ctr">
              <a:defRPr/>
            </a:pPr>
            <a:endParaRPr lang="fr-FR" altLang="zh-CN" sz="1500" b="1" dirty="0">
              <a:solidFill>
                <a:schemeClr val="accent1">
                  <a:lumMod val="50000"/>
                </a:schemeClr>
              </a:solidFill>
              <a:effectLst>
                <a:outerShdw blurRad="38100" dist="38100" dir="2700000" algn="tl">
                  <a:srgbClr val="FFFFFF"/>
                </a:outerShdw>
              </a:effectLst>
              <a:latin typeface="Times New Roman" pitchFamily="18" charset="0"/>
              <a:cs typeface="Times New Roman" pitchFamily="18" charset="0"/>
            </a:endParaRPr>
          </a:p>
        </p:txBody>
      </p:sp>
      <p:sp>
        <p:nvSpPr>
          <p:cNvPr id="10" name="Rectangle à coins arrondis 10"/>
          <p:cNvSpPr/>
          <p:nvPr/>
        </p:nvSpPr>
        <p:spPr>
          <a:xfrm>
            <a:off x="6072198" y="0"/>
            <a:ext cx="157163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 </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hybride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1" name="Rectangle à coins arrondis 10"/>
          <p:cNvSpPr/>
          <p:nvPr/>
        </p:nvSpPr>
        <p:spPr>
          <a:xfrm>
            <a:off x="7643834" y="0"/>
            <a:ext cx="150016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Conclusion</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2" name="Rectangle à coins arrondis 10"/>
          <p:cNvSpPr/>
          <p:nvPr/>
        </p:nvSpPr>
        <p:spPr>
          <a:xfrm>
            <a:off x="4500562"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 a reluctance variable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3" name="Rectangle à coins arrondis 10"/>
          <p:cNvSpPr/>
          <p:nvPr/>
        </p:nvSpPr>
        <p:spPr>
          <a:xfrm>
            <a:off x="1571604" y="0"/>
            <a:ext cx="1656754"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Moteur </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Unipolaire</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Et bipolaire</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4" name="Rectangle à coins arrondis 13"/>
          <p:cNvSpPr/>
          <p:nvPr/>
        </p:nvSpPr>
        <p:spPr>
          <a:xfrm>
            <a:off x="0"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introduction</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6" name="ZoneTexte 15"/>
          <p:cNvSpPr txBox="1"/>
          <p:nvPr/>
        </p:nvSpPr>
        <p:spPr>
          <a:xfrm>
            <a:off x="1142976" y="3286124"/>
            <a:ext cx="2714644" cy="646331"/>
          </a:xfrm>
          <a:prstGeom prst="rect">
            <a:avLst/>
          </a:prstGeom>
          <a:noFill/>
        </p:spPr>
        <p:txBody>
          <a:bodyPr wrap="square" rtlCol="0">
            <a:spAutoFit/>
          </a:bodyPr>
          <a:lstStyle/>
          <a:p>
            <a:pPr>
              <a:buFont typeface="Arial" pitchFamily="34" charset="0"/>
              <a:buChar char="•"/>
            </a:pPr>
            <a:r>
              <a:rPr lang="fr-FR" dirty="0" smtClean="0">
                <a:latin typeface="Times New Roman" pitchFamily="18" charset="0"/>
                <a:cs typeface="Times New Roman" pitchFamily="18" charset="0"/>
              </a:rPr>
              <a:t> Contrôle d’alimentation </a:t>
            </a:r>
          </a:p>
          <a:p>
            <a:pPr>
              <a:buFont typeface="Arial" pitchFamily="34" charset="0"/>
              <a:buChar char="•"/>
            </a:pPr>
            <a:r>
              <a:rPr lang="fr-FR" dirty="0" smtClean="0">
                <a:latin typeface="Times New Roman" pitchFamily="18" charset="0"/>
                <a:cs typeface="Times New Roman" pitchFamily="18" charset="0"/>
              </a:rPr>
              <a:t> Le sens du courant</a:t>
            </a:r>
            <a:endParaRPr lang="fr-FR" dirty="0">
              <a:latin typeface="Times New Roman" pitchFamily="18" charset="0"/>
              <a:cs typeface="Times New Roman" pitchFamily="18" charset="0"/>
            </a:endParaRPr>
          </a:p>
        </p:txBody>
      </p:sp>
      <p:sp>
        <p:nvSpPr>
          <p:cNvPr id="17" name="ZoneTexte 16"/>
          <p:cNvSpPr txBox="1"/>
          <p:nvPr/>
        </p:nvSpPr>
        <p:spPr>
          <a:xfrm>
            <a:off x="1214414" y="1500174"/>
            <a:ext cx="3286148" cy="369332"/>
          </a:xfrm>
          <a:prstGeom prst="rect">
            <a:avLst/>
          </a:prstGeom>
          <a:noFill/>
        </p:spPr>
        <p:txBody>
          <a:bodyPr wrap="square" rtlCol="0">
            <a:spAutoFit/>
          </a:bodyPr>
          <a:lstStyle/>
          <a:p>
            <a:r>
              <a:rPr lang="fr-FR" b="1" u="sng" dirty="0" smtClean="0">
                <a:solidFill>
                  <a:schemeClr val="tx2">
                    <a:lumMod val="75000"/>
                  </a:schemeClr>
                </a:solidFill>
                <a:latin typeface="Times New Roman" pitchFamily="18" charset="0"/>
                <a:cs typeface="Times New Roman" pitchFamily="18" charset="0"/>
              </a:rPr>
              <a:t>Moteur à aimant permanent :</a:t>
            </a:r>
            <a:endParaRPr lang="fr-FR" b="1" u="sng" dirty="0">
              <a:solidFill>
                <a:schemeClr val="tx2">
                  <a:lumMod val="75000"/>
                </a:schemeClr>
              </a:solidFill>
              <a:latin typeface="Times New Roman" pitchFamily="18" charset="0"/>
              <a:cs typeface="Times New Roman" pitchFamily="18" charset="0"/>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in)">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à coins arrondis 20"/>
          <p:cNvSpPr/>
          <p:nvPr/>
        </p:nvSpPr>
        <p:spPr>
          <a:xfrm>
            <a:off x="5143504" y="2214554"/>
            <a:ext cx="3571900" cy="328614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p>
        </p:txBody>
      </p:sp>
      <p:sp>
        <p:nvSpPr>
          <p:cNvPr id="2" name="Espace réservé du numéro de diapositive 1"/>
          <p:cNvSpPr>
            <a:spLocks noGrp="1"/>
          </p:cNvSpPr>
          <p:nvPr>
            <p:ph type="sldNum" sz="quarter" idx="12"/>
          </p:nvPr>
        </p:nvSpPr>
        <p:spPr/>
        <p:txBody>
          <a:bodyPr/>
          <a:lstStyle/>
          <a:p>
            <a:pPr algn="r" rtl="0" fontAlgn="base">
              <a:spcBef>
                <a:spcPct val="0"/>
              </a:spcBef>
              <a:spcAft>
                <a:spcPct val="0"/>
              </a:spcAft>
              <a:defRPr/>
            </a:pPr>
            <a:fld id="{3D846961-7BD8-44F5-B22C-DEB3C6DC45D8}" type="slidenum">
              <a:rPr lang="fr-FR" altLang="zh-CN" sz="1200" kern="1200" smtClean="0">
                <a:solidFill>
                  <a:srgbClr val="898989"/>
                </a:solidFill>
                <a:latin typeface="Calibri" pitchFamily="34" charset="0"/>
                <a:cs typeface="Arial" pitchFamily="34" charset="0"/>
              </a:rPr>
              <a:pPr algn="r" rtl="0" fontAlgn="base">
                <a:spcBef>
                  <a:spcPct val="0"/>
                </a:spcBef>
                <a:spcAft>
                  <a:spcPct val="0"/>
                </a:spcAft>
                <a:defRPr/>
              </a:pPr>
              <a:t>7</a:t>
            </a:fld>
            <a:endParaRPr lang="fr-FR" altLang="zh-CN" sz="1200" kern="1200">
              <a:solidFill>
                <a:srgbClr val="898989"/>
              </a:solidFill>
              <a:latin typeface="Calibri" pitchFamily="34" charset="0"/>
              <a:cs typeface="Arial" pitchFamily="34" charset="0"/>
            </a:endParaRPr>
          </a:p>
        </p:txBody>
      </p:sp>
      <p:pic>
        <p:nvPicPr>
          <p:cNvPr id="1026" name="Picture 2" descr="C:\Users\Docteur Pc\Desktop\ap_repos.png"/>
          <p:cNvPicPr>
            <a:picLocks noChangeAspect="1" noChangeArrowheads="1"/>
          </p:cNvPicPr>
          <p:nvPr/>
        </p:nvPicPr>
        <p:blipFill>
          <a:blip r:embed="rId2"/>
          <a:srcRect/>
          <a:stretch>
            <a:fillRect/>
          </a:stretch>
        </p:blipFill>
        <p:spPr bwMode="auto">
          <a:xfrm>
            <a:off x="5500694" y="2428868"/>
            <a:ext cx="2714644" cy="2710643"/>
          </a:xfrm>
          <a:prstGeom prst="rect">
            <a:avLst/>
          </a:prstGeom>
          <a:noFill/>
        </p:spPr>
      </p:pic>
      <p:sp>
        <p:nvSpPr>
          <p:cNvPr id="13" name="ZoneTexte 12"/>
          <p:cNvSpPr txBox="1"/>
          <p:nvPr/>
        </p:nvSpPr>
        <p:spPr>
          <a:xfrm>
            <a:off x="928662" y="1285860"/>
            <a:ext cx="7286676" cy="707886"/>
          </a:xfrm>
          <a:prstGeom prst="rect">
            <a:avLst/>
          </a:prstGeom>
          <a:noFill/>
        </p:spPr>
        <p:txBody>
          <a:bodyPr wrap="square" rtlCol="0">
            <a:spAutoFit/>
          </a:bodyPr>
          <a:lstStyle/>
          <a:p>
            <a:r>
              <a:rPr lang="fr-FR" sz="2200" b="1" u="sng" dirty="0" smtClean="0">
                <a:solidFill>
                  <a:schemeClr val="accent1">
                    <a:lumMod val="50000"/>
                  </a:schemeClr>
                </a:solidFill>
                <a:latin typeface="Times New Roman" pitchFamily="18" charset="0"/>
                <a:cs typeface="Times New Roman" pitchFamily="18" charset="0"/>
              </a:rPr>
              <a:t>Composition d’un moteur pas à pas à aimant permanent :</a:t>
            </a:r>
          </a:p>
          <a:p>
            <a:endParaRPr lang="fr-FR" dirty="0"/>
          </a:p>
        </p:txBody>
      </p:sp>
      <p:sp>
        <p:nvSpPr>
          <p:cNvPr id="19" name="Rectangle à coins arrondis 18"/>
          <p:cNvSpPr/>
          <p:nvPr/>
        </p:nvSpPr>
        <p:spPr>
          <a:xfrm>
            <a:off x="785786" y="2214554"/>
            <a:ext cx="4071966" cy="328614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buFont typeface="Arial" pitchFamily="34" charset="0"/>
              <a:buChar char="•"/>
            </a:pPr>
            <a:r>
              <a:rPr lang="fr-FR" dirty="0" smtClean="0"/>
              <a:t> contrôle d’alimentation des bobines</a:t>
            </a:r>
          </a:p>
          <a:p>
            <a:pPr algn="ctr">
              <a:buFont typeface="Arial" pitchFamily="34" charset="0"/>
              <a:buChar char="•"/>
            </a:pPr>
            <a:r>
              <a:rPr lang="fr-FR" dirty="0" smtClean="0"/>
              <a:t>  le sens du courant dans les bobines</a:t>
            </a:r>
          </a:p>
          <a:p>
            <a:pPr algn="ctr"/>
            <a:r>
              <a:rPr lang="fr-FR" dirty="0" smtClean="0"/>
              <a:t> </a:t>
            </a:r>
          </a:p>
          <a:p>
            <a:pPr algn="ctr"/>
            <a:r>
              <a:rPr lang="fr-FR" dirty="0" smtClean="0">
                <a:sym typeface="Wingdings" pitchFamily="2" charset="2"/>
              </a:rPr>
              <a:t> </a:t>
            </a:r>
            <a:r>
              <a:rPr lang="fr-FR" dirty="0" smtClean="0"/>
              <a:t>on peut faire varier le champ dans le moteur.</a:t>
            </a:r>
            <a:endParaRPr lang="fr-FR" dirty="0"/>
          </a:p>
        </p:txBody>
      </p:sp>
      <p:sp>
        <p:nvSpPr>
          <p:cNvPr id="20" name="Rectangle 19"/>
          <p:cNvSpPr/>
          <p:nvPr/>
        </p:nvSpPr>
        <p:spPr>
          <a:xfrm>
            <a:off x="0" y="0"/>
            <a:ext cx="9144000" cy="571500"/>
          </a:xfrm>
          <a:prstGeom prst="rect">
            <a:avLst/>
          </a:prstGeom>
          <a:solidFill>
            <a:schemeClr val="tx2">
              <a:lumMod val="75000"/>
            </a:schemeClr>
          </a:solidFill>
          <a:ln>
            <a:noFill/>
          </a:ln>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fr-FR" sz="1600" kern="1200">
              <a:solidFill>
                <a:prstClr val="white"/>
              </a:solidFill>
              <a:latin typeface="Times New Roman" pitchFamily="18" charset="0"/>
              <a:ea typeface="+mn-ea"/>
              <a:cs typeface="Times New Roman" pitchFamily="18" charset="0"/>
            </a:endParaRPr>
          </a:p>
        </p:txBody>
      </p:sp>
      <p:sp>
        <p:nvSpPr>
          <p:cNvPr id="22" name="Rectangle 21"/>
          <p:cNvSpPr/>
          <p:nvPr/>
        </p:nvSpPr>
        <p:spPr>
          <a:xfrm>
            <a:off x="0" y="571500"/>
            <a:ext cx="9144000" cy="50004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base">
              <a:spcBef>
                <a:spcPct val="0"/>
              </a:spcBef>
              <a:spcAft>
                <a:spcPct val="0"/>
              </a:spcAft>
              <a:defRPr/>
            </a:pPr>
            <a:endParaRPr lang="fr-FR" altLang="zh-CN" sz="1600" kern="1200">
              <a:solidFill>
                <a:srgbClr val="FFFFFF"/>
              </a:solidFill>
              <a:latin typeface="Times New Roman" pitchFamily="18" charset="0"/>
              <a:cs typeface="Times New Roman" pitchFamily="18" charset="0"/>
            </a:endParaRPr>
          </a:p>
        </p:txBody>
      </p:sp>
      <p:sp>
        <p:nvSpPr>
          <p:cNvPr id="23" name="Rectangle à coins arrondis 10"/>
          <p:cNvSpPr/>
          <p:nvPr/>
        </p:nvSpPr>
        <p:spPr>
          <a:xfrm>
            <a:off x="3214678" y="0"/>
            <a:ext cx="1285852" cy="785794"/>
          </a:xfrm>
          <a:prstGeom prst="roundRect">
            <a:avLst>
              <a:gd name="adj" fmla="val 373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endParaRPr>
          </a:p>
          <a:p>
            <a:pPr algn="ctr">
              <a:defRPr/>
            </a:pPr>
            <a:r>
              <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rPr>
              <a:t> Moteur a aimant permanent</a:t>
            </a:r>
          </a:p>
          <a:p>
            <a:pPr algn="ctr">
              <a:defRPr/>
            </a:pPr>
            <a:endParaRPr lang="fr-FR" altLang="zh-CN" sz="1500" b="1" dirty="0">
              <a:solidFill>
                <a:schemeClr val="accent1">
                  <a:lumMod val="50000"/>
                </a:schemeClr>
              </a:solidFill>
              <a:effectLst>
                <a:outerShdw blurRad="38100" dist="38100" dir="2700000" algn="tl">
                  <a:srgbClr val="FFFFFF"/>
                </a:outerShdw>
              </a:effectLst>
              <a:latin typeface="Times New Roman" pitchFamily="18" charset="0"/>
              <a:cs typeface="Times New Roman" pitchFamily="18" charset="0"/>
            </a:endParaRPr>
          </a:p>
        </p:txBody>
      </p:sp>
      <p:sp>
        <p:nvSpPr>
          <p:cNvPr id="24" name="Rectangle à coins arrondis 10"/>
          <p:cNvSpPr/>
          <p:nvPr/>
        </p:nvSpPr>
        <p:spPr>
          <a:xfrm>
            <a:off x="6072198" y="0"/>
            <a:ext cx="157163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 </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hybride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25" name="Rectangle à coins arrondis 10"/>
          <p:cNvSpPr/>
          <p:nvPr/>
        </p:nvSpPr>
        <p:spPr>
          <a:xfrm>
            <a:off x="7643834" y="0"/>
            <a:ext cx="150016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Conclusion</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26" name="Rectangle à coins arrondis 10"/>
          <p:cNvSpPr/>
          <p:nvPr/>
        </p:nvSpPr>
        <p:spPr>
          <a:xfrm>
            <a:off x="4500562"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 a reluctance variable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27" name="Rectangle à coins arrondis 10"/>
          <p:cNvSpPr/>
          <p:nvPr/>
        </p:nvSpPr>
        <p:spPr>
          <a:xfrm>
            <a:off x="1571604" y="0"/>
            <a:ext cx="1656754"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Moteur </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Unipolaire</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Et bipolaire</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28" name="Rectangle à coins arrondis 27"/>
          <p:cNvSpPr/>
          <p:nvPr/>
        </p:nvSpPr>
        <p:spPr>
          <a:xfrm>
            <a:off x="0"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introduction</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ox(in)">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box(in)">
                                      <p:cBhvr>
                                        <p:cTn id="12" dur="5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box(in)">
                                      <p:cBhvr>
                                        <p:cTn id="1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lgn="r" rtl="0" fontAlgn="base">
              <a:spcBef>
                <a:spcPct val="0"/>
              </a:spcBef>
              <a:spcAft>
                <a:spcPct val="0"/>
              </a:spcAft>
              <a:defRPr/>
            </a:pPr>
            <a:fld id="{3D846961-7BD8-44F5-B22C-DEB3C6DC45D8}" type="slidenum">
              <a:rPr lang="fr-FR" altLang="zh-CN" sz="1200" kern="1200" smtClean="0">
                <a:solidFill>
                  <a:srgbClr val="898989"/>
                </a:solidFill>
                <a:latin typeface="Calibri" pitchFamily="34" charset="0"/>
                <a:cs typeface="Arial" pitchFamily="34" charset="0"/>
              </a:rPr>
              <a:pPr algn="r" rtl="0" fontAlgn="base">
                <a:spcBef>
                  <a:spcPct val="0"/>
                </a:spcBef>
                <a:spcAft>
                  <a:spcPct val="0"/>
                </a:spcAft>
                <a:defRPr/>
              </a:pPr>
              <a:t>8</a:t>
            </a:fld>
            <a:endParaRPr lang="fr-FR" altLang="zh-CN" sz="1200" kern="1200">
              <a:solidFill>
                <a:srgbClr val="898989"/>
              </a:solidFill>
              <a:latin typeface="Calibri" pitchFamily="34" charset="0"/>
              <a:cs typeface="Arial" pitchFamily="34" charset="0"/>
            </a:endParaRPr>
          </a:p>
        </p:txBody>
      </p:sp>
      <p:sp>
        <p:nvSpPr>
          <p:cNvPr id="3" name="ZoneTexte 2"/>
          <p:cNvSpPr txBox="1"/>
          <p:nvPr/>
        </p:nvSpPr>
        <p:spPr>
          <a:xfrm>
            <a:off x="214282" y="1857364"/>
            <a:ext cx="8545673" cy="707886"/>
          </a:xfrm>
          <a:prstGeom prst="rect">
            <a:avLst/>
          </a:prstGeom>
          <a:noFill/>
        </p:spPr>
        <p:txBody>
          <a:bodyPr wrap="none" rtlCol="0">
            <a:spAutoFit/>
          </a:bodyPr>
          <a:lstStyle/>
          <a:p>
            <a:r>
              <a:rPr lang="fr-FR" sz="2200" b="1" dirty="0" smtClean="0">
                <a:solidFill>
                  <a:schemeClr val="accent1">
                    <a:lumMod val="50000"/>
                  </a:schemeClr>
                </a:solidFill>
                <a:latin typeface="Times New Roman" pitchFamily="18" charset="0"/>
                <a:cs typeface="Times New Roman" pitchFamily="18" charset="0"/>
              </a:rPr>
              <a:t>Les modes de commande d’un moteur pas à pas à aimant permanent:</a:t>
            </a:r>
          </a:p>
          <a:p>
            <a:endParaRPr lang="fr-FR" dirty="0"/>
          </a:p>
        </p:txBody>
      </p:sp>
      <p:sp>
        <p:nvSpPr>
          <p:cNvPr id="4" name="ZoneTexte 3"/>
          <p:cNvSpPr txBox="1"/>
          <p:nvPr/>
        </p:nvSpPr>
        <p:spPr>
          <a:xfrm>
            <a:off x="1714480" y="2786058"/>
            <a:ext cx="5786478" cy="1200329"/>
          </a:xfrm>
          <a:prstGeom prst="rect">
            <a:avLst/>
          </a:prstGeom>
          <a:noFill/>
        </p:spPr>
        <p:txBody>
          <a:bodyPr wrap="square" rtlCol="0">
            <a:spAutoFit/>
          </a:bodyPr>
          <a:lstStyle/>
          <a:p>
            <a:pPr>
              <a:buFont typeface="Arial" pitchFamily="34" charset="0"/>
              <a:buChar char="•"/>
            </a:pPr>
            <a:r>
              <a:rPr lang="fr-FR" sz="2400" b="1" dirty="0" smtClean="0">
                <a:solidFill>
                  <a:schemeClr val="accent1">
                    <a:lumMod val="75000"/>
                  </a:schemeClr>
                </a:solidFill>
                <a:latin typeface="Times New Roman" pitchFamily="18" charset="0"/>
                <a:cs typeface="Times New Roman" pitchFamily="18" charset="0"/>
              </a:rPr>
              <a:t>  Fonctionnement en pas entier </a:t>
            </a:r>
          </a:p>
          <a:p>
            <a:pPr>
              <a:buFont typeface="Arial" pitchFamily="34" charset="0"/>
              <a:buChar char="•"/>
            </a:pPr>
            <a:r>
              <a:rPr lang="fr-FR" sz="2400" b="1" dirty="0" smtClean="0">
                <a:solidFill>
                  <a:schemeClr val="accent1">
                    <a:lumMod val="75000"/>
                  </a:schemeClr>
                </a:solidFill>
                <a:latin typeface="Times New Roman" pitchFamily="18" charset="0"/>
                <a:cs typeface="Times New Roman" pitchFamily="18" charset="0"/>
              </a:rPr>
              <a:t>  Fonctionnement en mode fort couple</a:t>
            </a:r>
          </a:p>
          <a:p>
            <a:pPr>
              <a:buFont typeface="Arial" pitchFamily="34" charset="0"/>
              <a:buChar char="•"/>
            </a:pPr>
            <a:r>
              <a:rPr lang="fr-FR" sz="2400" b="1" dirty="0" smtClean="0">
                <a:solidFill>
                  <a:schemeClr val="accent1">
                    <a:lumMod val="75000"/>
                  </a:schemeClr>
                </a:solidFill>
                <a:latin typeface="Times New Roman" pitchFamily="18" charset="0"/>
                <a:cs typeface="Times New Roman" pitchFamily="18" charset="0"/>
              </a:rPr>
              <a:t>  Fonctionnement en mode </a:t>
            </a:r>
            <a:r>
              <a:rPr lang="fr-FR" sz="2400" b="1" dirty="0" err="1" smtClean="0">
                <a:solidFill>
                  <a:schemeClr val="accent1">
                    <a:lumMod val="75000"/>
                  </a:schemeClr>
                </a:solidFill>
                <a:latin typeface="Times New Roman" pitchFamily="18" charset="0"/>
                <a:cs typeface="Times New Roman" pitchFamily="18" charset="0"/>
              </a:rPr>
              <a:t>demi-pas</a:t>
            </a:r>
            <a:endParaRPr lang="fr-FR" sz="2400" b="1" dirty="0">
              <a:solidFill>
                <a:schemeClr val="accent1">
                  <a:lumMod val="75000"/>
                </a:schemeClr>
              </a:solidFill>
              <a:latin typeface="Times New Roman" pitchFamily="18" charset="0"/>
              <a:cs typeface="Times New Roman" pitchFamily="18" charset="0"/>
            </a:endParaRPr>
          </a:p>
        </p:txBody>
      </p:sp>
      <p:sp>
        <p:nvSpPr>
          <p:cNvPr id="5" name="Rectangle 4"/>
          <p:cNvSpPr/>
          <p:nvPr/>
        </p:nvSpPr>
        <p:spPr>
          <a:xfrm>
            <a:off x="0" y="0"/>
            <a:ext cx="9144000" cy="571500"/>
          </a:xfrm>
          <a:prstGeom prst="rect">
            <a:avLst/>
          </a:prstGeom>
          <a:solidFill>
            <a:schemeClr val="tx2">
              <a:lumMod val="75000"/>
            </a:schemeClr>
          </a:solidFill>
          <a:ln>
            <a:noFill/>
          </a:ln>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fr-FR" sz="1600" kern="1200">
              <a:solidFill>
                <a:prstClr val="white"/>
              </a:solidFill>
              <a:latin typeface="Times New Roman" pitchFamily="18" charset="0"/>
              <a:ea typeface="+mn-ea"/>
              <a:cs typeface="Times New Roman" pitchFamily="18" charset="0"/>
            </a:endParaRPr>
          </a:p>
        </p:txBody>
      </p:sp>
      <p:sp>
        <p:nvSpPr>
          <p:cNvPr id="6" name="Rectangle 5"/>
          <p:cNvSpPr/>
          <p:nvPr/>
        </p:nvSpPr>
        <p:spPr>
          <a:xfrm>
            <a:off x="0" y="571500"/>
            <a:ext cx="9144000" cy="50004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base">
              <a:spcBef>
                <a:spcPct val="0"/>
              </a:spcBef>
              <a:spcAft>
                <a:spcPct val="0"/>
              </a:spcAft>
              <a:defRPr/>
            </a:pPr>
            <a:endParaRPr lang="fr-FR" altLang="zh-CN" sz="1600" kern="1200">
              <a:solidFill>
                <a:srgbClr val="FFFFFF"/>
              </a:solidFill>
              <a:latin typeface="Times New Roman" pitchFamily="18" charset="0"/>
              <a:cs typeface="Times New Roman" pitchFamily="18" charset="0"/>
            </a:endParaRPr>
          </a:p>
        </p:txBody>
      </p:sp>
      <p:sp>
        <p:nvSpPr>
          <p:cNvPr id="7" name="Rectangle à coins arrondis 10"/>
          <p:cNvSpPr/>
          <p:nvPr/>
        </p:nvSpPr>
        <p:spPr>
          <a:xfrm>
            <a:off x="3214678" y="0"/>
            <a:ext cx="1285852" cy="785794"/>
          </a:xfrm>
          <a:prstGeom prst="roundRect">
            <a:avLst>
              <a:gd name="adj" fmla="val 373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endParaRPr>
          </a:p>
          <a:p>
            <a:pPr algn="ctr">
              <a:defRPr/>
            </a:pPr>
            <a:r>
              <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rPr>
              <a:t> Moteur a aimant permanant</a:t>
            </a:r>
          </a:p>
          <a:p>
            <a:pPr algn="ctr">
              <a:defRPr/>
            </a:pPr>
            <a:endParaRPr lang="fr-FR" altLang="zh-CN" sz="1500" b="1" dirty="0">
              <a:solidFill>
                <a:schemeClr val="accent1">
                  <a:lumMod val="50000"/>
                </a:schemeClr>
              </a:solidFill>
              <a:effectLst>
                <a:outerShdw blurRad="38100" dist="38100" dir="2700000" algn="tl">
                  <a:srgbClr val="FFFFFF"/>
                </a:outerShdw>
              </a:effectLst>
              <a:latin typeface="Times New Roman" pitchFamily="18" charset="0"/>
              <a:cs typeface="Times New Roman" pitchFamily="18" charset="0"/>
            </a:endParaRPr>
          </a:p>
        </p:txBody>
      </p:sp>
      <p:sp>
        <p:nvSpPr>
          <p:cNvPr id="8" name="Rectangle à coins arrondis 10"/>
          <p:cNvSpPr/>
          <p:nvPr/>
        </p:nvSpPr>
        <p:spPr>
          <a:xfrm>
            <a:off x="6072198" y="0"/>
            <a:ext cx="157163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 </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hybride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9" name="Rectangle à coins arrondis 10"/>
          <p:cNvSpPr/>
          <p:nvPr/>
        </p:nvSpPr>
        <p:spPr>
          <a:xfrm>
            <a:off x="7643834" y="0"/>
            <a:ext cx="150016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Conclusion</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0" name="Rectangle à coins arrondis 10"/>
          <p:cNvSpPr/>
          <p:nvPr/>
        </p:nvSpPr>
        <p:spPr>
          <a:xfrm>
            <a:off x="4500562"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 a reluctance variable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1" name="Rectangle à coins arrondis 10"/>
          <p:cNvSpPr/>
          <p:nvPr/>
        </p:nvSpPr>
        <p:spPr>
          <a:xfrm>
            <a:off x="1571604" y="0"/>
            <a:ext cx="1656754"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Moteur </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Unipolaire</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Et bipolaire</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2" name="Rectangle à coins arrondis 11"/>
          <p:cNvSpPr/>
          <p:nvPr/>
        </p:nvSpPr>
        <p:spPr>
          <a:xfrm>
            <a:off x="0"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introduction</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transition>
    <p:cover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4714876" y="2071678"/>
            <a:ext cx="3286148" cy="307183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p>
        </p:txBody>
      </p:sp>
      <p:sp>
        <p:nvSpPr>
          <p:cNvPr id="2" name="Espace réservé du numéro de diapositive 1"/>
          <p:cNvSpPr>
            <a:spLocks noGrp="1"/>
          </p:cNvSpPr>
          <p:nvPr>
            <p:ph type="sldNum" sz="quarter" idx="12"/>
          </p:nvPr>
        </p:nvSpPr>
        <p:spPr/>
        <p:txBody>
          <a:bodyPr/>
          <a:lstStyle/>
          <a:p>
            <a:pPr algn="r" rtl="0" fontAlgn="base">
              <a:spcBef>
                <a:spcPct val="0"/>
              </a:spcBef>
              <a:spcAft>
                <a:spcPct val="0"/>
              </a:spcAft>
              <a:defRPr/>
            </a:pPr>
            <a:fld id="{3D846961-7BD8-44F5-B22C-DEB3C6DC45D8}" type="slidenum">
              <a:rPr lang="fr-FR" altLang="zh-CN" sz="1200" kern="1200" smtClean="0">
                <a:solidFill>
                  <a:srgbClr val="898989"/>
                </a:solidFill>
                <a:latin typeface="Calibri" pitchFamily="34" charset="0"/>
                <a:cs typeface="Arial" pitchFamily="34" charset="0"/>
              </a:rPr>
              <a:pPr algn="r" rtl="0" fontAlgn="base">
                <a:spcBef>
                  <a:spcPct val="0"/>
                </a:spcBef>
                <a:spcAft>
                  <a:spcPct val="0"/>
                </a:spcAft>
                <a:defRPr/>
              </a:pPr>
              <a:t>9</a:t>
            </a:fld>
            <a:endParaRPr lang="fr-FR" altLang="zh-CN" sz="1200" kern="1200">
              <a:solidFill>
                <a:srgbClr val="898989"/>
              </a:solidFill>
              <a:latin typeface="Calibri" pitchFamily="34" charset="0"/>
              <a:cs typeface="Arial" pitchFamily="34" charset="0"/>
            </a:endParaRPr>
          </a:p>
        </p:txBody>
      </p:sp>
      <p:pic>
        <p:nvPicPr>
          <p:cNvPr id="2050" name="Picture 2" descr="C:\Users\Docteur Pc\Desktop\ap_normal.gif"/>
          <p:cNvPicPr>
            <a:picLocks noChangeAspect="1" noChangeArrowheads="1" noCrop="1"/>
          </p:cNvPicPr>
          <p:nvPr/>
        </p:nvPicPr>
        <p:blipFill>
          <a:blip r:embed="rId2"/>
          <a:srcRect/>
          <a:stretch>
            <a:fillRect/>
          </a:stretch>
        </p:blipFill>
        <p:spPr bwMode="auto">
          <a:xfrm>
            <a:off x="5072066" y="2428868"/>
            <a:ext cx="2500330" cy="2500330"/>
          </a:xfrm>
          <a:prstGeom prst="rect">
            <a:avLst/>
          </a:prstGeom>
          <a:noFill/>
        </p:spPr>
      </p:pic>
      <p:sp>
        <p:nvSpPr>
          <p:cNvPr id="4" name="ZoneTexte 3"/>
          <p:cNvSpPr txBox="1"/>
          <p:nvPr/>
        </p:nvSpPr>
        <p:spPr>
          <a:xfrm>
            <a:off x="357158" y="1357298"/>
            <a:ext cx="3786214" cy="430887"/>
          </a:xfrm>
          <a:prstGeom prst="rect">
            <a:avLst/>
          </a:prstGeom>
          <a:noFill/>
        </p:spPr>
        <p:txBody>
          <a:bodyPr wrap="square" rtlCol="0">
            <a:spAutoFit/>
          </a:bodyPr>
          <a:lstStyle/>
          <a:p>
            <a:r>
              <a:rPr lang="fr-FR" sz="2200" u="sng" dirty="0" smtClean="0">
                <a:solidFill>
                  <a:schemeClr val="accent1">
                    <a:lumMod val="75000"/>
                  </a:schemeClr>
                </a:solidFill>
                <a:latin typeface="Times New Roman" pitchFamily="18" charset="0"/>
                <a:cs typeface="Times New Roman" pitchFamily="18" charset="0"/>
              </a:rPr>
              <a:t>Fonctionnement en pas entier:</a:t>
            </a:r>
            <a:endParaRPr lang="fr-FR" sz="2200" u="sng" dirty="0">
              <a:solidFill>
                <a:schemeClr val="accent1">
                  <a:lumMod val="75000"/>
                </a:schemeClr>
              </a:solidFill>
              <a:latin typeface="Times New Roman" pitchFamily="18" charset="0"/>
              <a:cs typeface="Times New Roman" pitchFamily="18" charset="0"/>
            </a:endParaRPr>
          </a:p>
        </p:txBody>
      </p:sp>
      <p:pic>
        <p:nvPicPr>
          <p:cNvPr id="15362" name="Picture 2" descr="http://img.clubic.com/00106906-photo-panneau-attention-point-d-exclamation.jpg"/>
          <p:cNvPicPr>
            <a:picLocks noChangeAspect="1" noChangeArrowheads="1"/>
          </p:cNvPicPr>
          <p:nvPr/>
        </p:nvPicPr>
        <p:blipFill>
          <a:blip r:embed="rId3"/>
          <a:srcRect/>
          <a:stretch>
            <a:fillRect/>
          </a:stretch>
        </p:blipFill>
        <p:spPr bwMode="auto">
          <a:xfrm>
            <a:off x="285720" y="5357826"/>
            <a:ext cx="928694" cy="811664"/>
          </a:xfrm>
          <a:prstGeom prst="rect">
            <a:avLst/>
          </a:prstGeom>
          <a:noFill/>
        </p:spPr>
      </p:pic>
      <p:sp>
        <p:nvSpPr>
          <p:cNvPr id="7" name="ZoneTexte 6"/>
          <p:cNvSpPr txBox="1"/>
          <p:nvPr/>
        </p:nvSpPr>
        <p:spPr>
          <a:xfrm>
            <a:off x="1500166" y="5286388"/>
            <a:ext cx="6858048"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smtClean="0">
                <a:latin typeface="Times New Roman" pitchFamily="18" charset="0"/>
                <a:ea typeface="Tahoma" pitchFamily="34" charset="0"/>
                <a:cs typeface="Times New Roman" pitchFamily="18" charset="0"/>
              </a:rPr>
              <a:t>le moteur n’est pas alimenté le flux magnétique du à l’aimant permanent va à lui seul créer </a:t>
            </a:r>
            <a:r>
              <a:rPr lang="fr-FR" dirty="0" smtClean="0">
                <a:solidFill>
                  <a:srgbClr val="FF0000"/>
                </a:solidFill>
                <a:latin typeface="Times New Roman" pitchFamily="18" charset="0"/>
                <a:ea typeface="Tahoma" pitchFamily="34" charset="0"/>
                <a:cs typeface="Times New Roman" pitchFamily="18" charset="0"/>
              </a:rPr>
              <a:t>un couple résiduel ou couple de détente</a:t>
            </a:r>
            <a:r>
              <a:rPr lang="fr-FR" dirty="0" smtClean="0">
                <a:latin typeface="Times New Roman" pitchFamily="18" charset="0"/>
                <a:ea typeface="Tahoma" pitchFamily="34" charset="0"/>
                <a:cs typeface="Times New Roman" pitchFamily="18" charset="0"/>
              </a:rPr>
              <a:t>, en se mettant dans l’axe de l’une des bobines.</a:t>
            </a:r>
          </a:p>
          <a:p>
            <a:endParaRPr lang="fr-FR" dirty="0"/>
          </a:p>
        </p:txBody>
      </p:sp>
      <p:sp>
        <p:nvSpPr>
          <p:cNvPr id="9" name="ZoneTexte 8"/>
          <p:cNvSpPr txBox="1"/>
          <p:nvPr/>
        </p:nvSpPr>
        <p:spPr>
          <a:xfrm>
            <a:off x="285720" y="2714620"/>
            <a:ext cx="4572032" cy="923330"/>
          </a:xfrm>
          <a:prstGeom prst="rect">
            <a:avLst/>
          </a:prstGeom>
          <a:noFill/>
        </p:spPr>
        <p:txBody>
          <a:bodyPr wrap="square" rtlCol="0">
            <a:spAutoFit/>
          </a:bodyPr>
          <a:lstStyle/>
          <a:p>
            <a:r>
              <a:rPr lang="fr-FR" dirty="0" smtClean="0">
                <a:latin typeface="Times New Roman" pitchFamily="18" charset="0"/>
                <a:cs typeface="Times New Roman" pitchFamily="18" charset="0"/>
              </a:rPr>
              <a:t>L’aimant permanent suit le déplacement du champ magnétique créé par ces bobines et s’oriente selon une de ses 4 positions stables.</a:t>
            </a:r>
            <a:r>
              <a:rPr lang="fr-FR" dirty="0" smtClean="0"/>
              <a:t> </a:t>
            </a:r>
            <a:endParaRPr lang="fr-FR" dirty="0"/>
          </a:p>
        </p:txBody>
      </p:sp>
      <p:sp>
        <p:nvSpPr>
          <p:cNvPr id="10" name="Rectangle 9"/>
          <p:cNvSpPr/>
          <p:nvPr/>
        </p:nvSpPr>
        <p:spPr>
          <a:xfrm>
            <a:off x="0" y="0"/>
            <a:ext cx="9144000" cy="571500"/>
          </a:xfrm>
          <a:prstGeom prst="rect">
            <a:avLst/>
          </a:prstGeom>
          <a:solidFill>
            <a:schemeClr val="tx2">
              <a:lumMod val="75000"/>
            </a:schemeClr>
          </a:solidFill>
          <a:ln>
            <a:noFill/>
          </a:ln>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fr-FR" sz="1600" kern="1200">
              <a:solidFill>
                <a:prstClr val="white"/>
              </a:solidFill>
              <a:latin typeface="Times New Roman" pitchFamily="18" charset="0"/>
              <a:ea typeface="+mn-ea"/>
              <a:cs typeface="Times New Roman" pitchFamily="18" charset="0"/>
            </a:endParaRPr>
          </a:p>
        </p:txBody>
      </p:sp>
      <p:sp>
        <p:nvSpPr>
          <p:cNvPr id="11" name="Rectangle 10"/>
          <p:cNvSpPr/>
          <p:nvPr/>
        </p:nvSpPr>
        <p:spPr>
          <a:xfrm>
            <a:off x="0" y="571500"/>
            <a:ext cx="9144000" cy="50004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base">
              <a:spcBef>
                <a:spcPct val="0"/>
              </a:spcBef>
              <a:spcAft>
                <a:spcPct val="0"/>
              </a:spcAft>
              <a:defRPr/>
            </a:pPr>
            <a:endParaRPr lang="fr-FR" altLang="zh-CN" sz="1600" kern="1200">
              <a:solidFill>
                <a:srgbClr val="FFFFFF"/>
              </a:solidFill>
              <a:latin typeface="Times New Roman" pitchFamily="18" charset="0"/>
              <a:cs typeface="Times New Roman" pitchFamily="18" charset="0"/>
            </a:endParaRPr>
          </a:p>
        </p:txBody>
      </p:sp>
      <p:sp>
        <p:nvSpPr>
          <p:cNvPr id="12" name="Rectangle à coins arrondis 10"/>
          <p:cNvSpPr/>
          <p:nvPr/>
        </p:nvSpPr>
        <p:spPr>
          <a:xfrm>
            <a:off x="3214678" y="0"/>
            <a:ext cx="1285852" cy="785794"/>
          </a:xfrm>
          <a:prstGeom prst="roundRect">
            <a:avLst>
              <a:gd name="adj" fmla="val 373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endParaRPr>
          </a:p>
          <a:p>
            <a:pPr algn="ctr">
              <a:defRPr/>
            </a:pPr>
            <a:r>
              <a:rPr lang="fr-FR" altLang="zh-CN" sz="1500" b="1" dirty="0" smtClean="0">
                <a:solidFill>
                  <a:schemeClr val="tx2">
                    <a:lumMod val="75000"/>
                  </a:schemeClr>
                </a:solidFill>
                <a:effectLst>
                  <a:outerShdw blurRad="38100" dist="38100" dir="2700000" algn="tl">
                    <a:srgbClr val="C0C0C0"/>
                  </a:outerShdw>
                </a:effectLst>
                <a:latin typeface="Times New Roman" pitchFamily="18" charset="0"/>
                <a:cs typeface="Times New Roman" pitchFamily="18" charset="0"/>
              </a:rPr>
              <a:t> Moteur a aimant permanant</a:t>
            </a:r>
          </a:p>
          <a:p>
            <a:pPr algn="ctr">
              <a:defRPr/>
            </a:pPr>
            <a:endParaRPr lang="fr-FR" altLang="zh-CN" sz="1500" b="1" dirty="0">
              <a:solidFill>
                <a:schemeClr val="accent1">
                  <a:lumMod val="50000"/>
                </a:schemeClr>
              </a:solidFill>
              <a:effectLst>
                <a:outerShdw blurRad="38100" dist="38100" dir="2700000" algn="tl">
                  <a:srgbClr val="FFFFFF"/>
                </a:outerShdw>
              </a:effectLst>
              <a:latin typeface="Times New Roman" pitchFamily="18" charset="0"/>
              <a:cs typeface="Times New Roman" pitchFamily="18" charset="0"/>
            </a:endParaRPr>
          </a:p>
        </p:txBody>
      </p:sp>
      <p:sp>
        <p:nvSpPr>
          <p:cNvPr id="13" name="Rectangle à coins arrondis 10"/>
          <p:cNvSpPr/>
          <p:nvPr/>
        </p:nvSpPr>
        <p:spPr>
          <a:xfrm>
            <a:off x="6072198" y="0"/>
            <a:ext cx="157163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 </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hybride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4" name="Rectangle à coins arrondis 10"/>
          <p:cNvSpPr/>
          <p:nvPr/>
        </p:nvSpPr>
        <p:spPr>
          <a:xfrm>
            <a:off x="7643834" y="0"/>
            <a:ext cx="150016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Conclusion</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5" name="Rectangle à coins arrondis 10"/>
          <p:cNvSpPr/>
          <p:nvPr/>
        </p:nvSpPr>
        <p:spPr>
          <a:xfrm>
            <a:off x="4500562"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Moteur a reluctance variable  </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6" name="Rectangle à coins arrondis 10"/>
          <p:cNvSpPr/>
          <p:nvPr/>
        </p:nvSpPr>
        <p:spPr>
          <a:xfrm>
            <a:off x="1571604" y="0"/>
            <a:ext cx="1656754"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 Moteur </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Unipolaire</a:t>
            </a:r>
          </a:p>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Et bipolaire</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
        <p:nvSpPr>
          <p:cNvPr id="17" name="Rectangle à coins arrondis 16"/>
          <p:cNvSpPr/>
          <p:nvPr/>
        </p:nvSpPr>
        <p:spPr>
          <a:xfrm>
            <a:off x="0" y="0"/>
            <a:ext cx="1585316" cy="785794"/>
          </a:xfrm>
          <a:prstGeom prst="roundRect">
            <a:avLst/>
          </a:prstGeom>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anchor="ctr"/>
          <a:lstStyle/>
          <a:p>
            <a:pPr algn="ctr">
              <a:defRPr/>
            </a:pPr>
            <a:r>
              <a:rPr lang="fr-FR" altLang="zh-CN" sz="1500" b="1" dirty="0" smtClean="0">
                <a:solidFill>
                  <a:srgbClr val="FFFFFF"/>
                </a:solidFill>
                <a:effectLst>
                  <a:outerShdw blurRad="38100" dist="38100" dir="2700000" algn="tl">
                    <a:srgbClr val="C0C0C0"/>
                  </a:outerShdw>
                </a:effectLst>
                <a:latin typeface="Times New Roman" pitchFamily="18" charset="0"/>
                <a:cs typeface="Times New Roman" pitchFamily="18" charset="0"/>
              </a:rPr>
              <a:t>introduction</a:t>
            </a:r>
            <a:endParaRPr lang="fr-FR" altLang="zh-CN" sz="1500" b="1" dirty="0">
              <a:solidFill>
                <a:srgbClr val="FFFFFF"/>
              </a:solidFill>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ox(in)">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5362"/>
                                        </p:tgtEl>
                                        <p:attrNameLst>
                                          <p:attrName>style.visibility</p:attrName>
                                        </p:attrNameLst>
                                      </p:cBhvr>
                                      <p:to>
                                        <p:strVal val="visible"/>
                                      </p:to>
                                    </p:set>
                                    <p:anim calcmode="lin" valueType="num">
                                      <p:cBhvr additive="base">
                                        <p:cTn id="17" dur="500" fill="hold"/>
                                        <p:tgtEl>
                                          <p:spTgt spid="15362"/>
                                        </p:tgtEl>
                                        <p:attrNameLst>
                                          <p:attrName>ppt_x</p:attrName>
                                        </p:attrNameLst>
                                      </p:cBhvr>
                                      <p:tavLst>
                                        <p:tav tm="0">
                                          <p:val>
                                            <p:strVal val="#ppt_x"/>
                                          </p:val>
                                        </p:tav>
                                        <p:tav tm="100000">
                                          <p:val>
                                            <p:strVal val="#ppt_x"/>
                                          </p:val>
                                        </p:tav>
                                      </p:tavLst>
                                    </p:anim>
                                    <p:anim calcmode="lin" valueType="num">
                                      <p:cBhvr additive="base">
                                        <p:cTn id="18" dur="500" fill="hold"/>
                                        <p:tgtEl>
                                          <p:spTgt spid="1536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ox(in)">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Lst>
  </p:timing>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18525</TotalTime>
  <Words>956</Words>
  <Application>Microsoft Office PowerPoint</Application>
  <PresentationFormat>Affichage à l'écran (4:3)</PresentationFormat>
  <Paragraphs>258</Paragraphs>
  <Slides>21</Slides>
  <Notes>2</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1_Thème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ERRAMHI</dc:creator>
  <cp:lastModifiedBy>Docteur Pc</cp:lastModifiedBy>
  <cp:revision>1503</cp:revision>
  <dcterms:created xsi:type="dcterms:W3CDTF">2009-08-29T08:28:11Z</dcterms:created>
  <dcterms:modified xsi:type="dcterms:W3CDTF">2013-06-14T08:28:58Z</dcterms:modified>
</cp:coreProperties>
</file>