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64" r:id="rId5"/>
    <p:sldId id="258" r:id="rId6"/>
    <p:sldId id="259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AA18-1FC7-4059-BAE7-73D5F1B54F43}" type="datetimeFigureOut">
              <a:rPr lang="fr-CH" smtClean="0"/>
              <a:pPr/>
              <a:t>20.11.2016</a:t>
            </a:fld>
            <a:endParaRPr lang="fr-CH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307425B-64A1-42C6-A270-6EF8B38F89F3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AA18-1FC7-4059-BAE7-73D5F1B54F43}" type="datetimeFigureOut">
              <a:rPr lang="fr-CH" smtClean="0"/>
              <a:pPr/>
              <a:t>20.11.2016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7425B-64A1-42C6-A270-6EF8B38F89F3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AA18-1FC7-4059-BAE7-73D5F1B54F43}" type="datetimeFigureOut">
              <a:rPr lang="fr-CH" smtClean="0"/>
              <a:pPr/>
              <a:t>20.11.2016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7425B-64A1-42C6-A270-6EF8B38F89F3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AA18-1FC7-4059-BAE7-73D5F1B54F43}" type="datetimeFigureOut">
              <a:rPr lang="fr-CH" smtClean="0"/>
              <a:pPr/>
              <a:t>20.11.2016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7425B-64A1-42C6-A270-6EF8B38F89F3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AA18-1FC7-4059-BAE7-73D5F1B54F43}" type="datetimeFigureOut">
              <a:rPr lang="fr-CH" smtClean="0"/>
              <a:pPr/>
              <a:t>20.11.2016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07425B-64A1-42C6-A270-6EF8B38F89F3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AA18-1FC7-4059-BAE7-73D5F1B54F43}" type="datetimeFigureOut">
              <a:rPr lang="fr-CH" smtClean="0"/>
              <a:pPr/>
              <a:t>20.11.2016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7425B-64A1-42C6-A270-6EF8B38F89F3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AA18-1FC7-4059-BAE7-73D5F1B54F43}" type="datetimeFigureOut">
              <a:rPr lang="fr-CH" smtClean="0"/>
              <a:pPr/>
              <a:t>20.11.2016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7425B-64A1-42C6-A270-6EF8B38F89F3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AA18-1FC7-4059-BAE7-73D5F1B54F43}" type="datetimeFigureOut">
              <a:rPr lang="fr-CH" smtClean="0"/>
              <a:pPr/>
              <a:t>20.11.2016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7425B-64A1-42C6-A270-6EF8B38F89F3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AA18-1FC7-4059-BAE7-73D5F1B54F43}" type="datetimeFigureOut">
              <a:rPr lang="fr-CH" smtClean="0"/>
              <a:pPr/>
              <a:t>20.11.2016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7425B-64A1-42C6-A270-6EF8B38F89F3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AA18-1FC7-4059-BAE7-73D5F1B54F43}" type="datetimeFigureOut">
              <a:rPr lang="fr-CH" smtClean="0"/>
              <a:pPr/>
              <a:t>20.11.2016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7425B-64A1-42C6-A270-6EF8B38F89F3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AA18-1FC7-4059-BAE7-73D5F1B54F43}" type="datetimeFigureOut">
              <a:rPr lang="fr-CH" smtClean="0"/>
              <a:pPr/>
              <a:t>20.11.2016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07425B-64A1-42C6-A270-6EF8B38F89F3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6ADAA18-1FC7-4059-BAE7-73D5F1B54F43}" type="datetimeFigureOut">
              <a:rPr lang="fr-CH" smtClean="0"/>
              <a:pPr/>
              <a:t>20.11.2016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CH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307425B-64A1-42C6-A270-6EF8B38F89F3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i="1" smtClean="0"/>
              <a:t>Niveau </a:t>
            </a:r>
            <a:r>
              <a:rPr lang="fr-CH" i="1" smtClean="0"/>
              <a:t>A2+</a:t>
            </a:r>
            <a:endParaRPr lang="fr-CH" i="1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b="1" dirty="0" smtClean="0"/>
              <a:t>Le mode conditionnel</a:t>
            </a:r>
            <a:endParaRPr lang="fr-CH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346050"/>
          </a:xfrm>
        </p:spPr>
        <p:txBody>
          <a:bodyPr>
            <a:normAutofit fontScale="90000"/>
          </a:bodyPr>
          <a:lstStyle/>
          <a:p>
            <a:r>
              <a:rPr lang="fr-CH" sz="2400" b="1" i="1" dirty="0" smtClean="0"/>
              <a:t>Lisez le texte.</a:t>
            </a:r>
            <a:endParaRPr lang="fr-CH" sz="24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59024" y="809328"/>
            <a:ext cx="8784976" cy="60486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CH" sz="2000" dirty="0" smtClean="0"/>
              <a:t>Quand j’ai trop envie des choses, je fais comme si je les avais. Je les ai au</a:t>
            </a:r>
          </a:p>
          <a:p>
            <a:pPr algn="just">
              <a:buNone/>
            </a:pPr>
            <a:r>
              <a:rPr lang="fr-CH" sz="2000" dirty="0" smtClean="0"/>
              <a:t>conditionnel présent. C’est formidable, le conditionnel présent. T’as ce que</a:t>
            </a:r>
          </a:p>
          <a:p>
            <a:pPr algn="just">
              <a:buNone/>
            </a:pPr>
            <a:r>
              <a:rPr lang="fr-CH" sz="2000" dirty="0" smtClean="0"/>
              <a:t>tu veux, t’es le maître du monde, t’es le Bon Dieu.</a:t>
            </a:r>
          </a:p>
          <a:p>
            <a:pPr algn="just">
              <a:buNone/>
            </a:pPr>
            <a:endParaRPr lang="fr-CH" sz="2000" dirty="0" smtClean="0"/>
          </a:p>
          <a:p>
            <a:pPr algn="just">
              <a:buNone/>
            </a:pPr>
            <a:r>
              <a:rPr lang="fr-CH" sz="2000" dirty="0" smtClean="0"/>
              <a:t>Par exemple, je suis devant la vitrine du marchand de </a:t>
            </a:r>
            <a:r>
              <a:rPr lang="fr-CH" sz="2000" smtClean="0"/>
              <a:t>jouets super chics </a:t>
            </a:r>
            <a:r>
              <a:rPr lang="fr-CH" sz="2000" dirty="0" smtClean="0"/>
              <a:t>de</a:t>
            </a:r>
          </a:p>
          <a:p>
            <a:pPr algn="just">
              <a:buNone/>
            </a:pPr>
            <a:r>
              <a:rPr lang="fr-CH" sz="2000" dirty="0" smtClean="0"/>
              <a:t>la </a:t>
            </a:r>
            <a:r>
              <a:rPr lang="fr-CH" sz="2000" dirty="0" err="1" smtClean="0"/>
              <a:t>Grande-rue</a:t>
            </a:r>
            <a:r>
              <a:rPr lang="fr-CH" sz="2000" dirty="0" smtClean="0"/>
              <a:t>. Les semaines avant Noël, il installe une vitrine fantastique.</a:t>
            </a:r>
          </a:p>
          <a:p>
            <a:pPr algn="just">
              <a:buNone/>
            </a:pPr>
            <a:r>
              <a:rPr lang="fr-CH" sz="2000" dirty="0" smtClean="0"/>
              <a:t>Des circuits de trains électriques très compliqués, cinq ou six trains qui se</a:t>
            </a:r>
          </a:p>
          <a:p>
            <a:pPr algn="just">
              <a:buNone/>
            </a:pPr>
            <a:r>
              <a:rPr lang="fr-CH" sz="2000" dirty="0" smtClean="0"/>
              <a:t>croisent, se doublent, se courent après, s’arrêtent tout seuls… Je m’écrase</a:t>
            </a:r>
          </a:p>
          <a:p>
            <a:pPr algn="just">
              <a:buNone/>
            </a:pPr>
            <a:r>
              <a:rPr lang="fr-CH" sz="2000" dirty="0" smtClean="0"/>
              <a:t>le nez à la vitre, je me dis intensément : j’aurais ce wagon-là et le wagon</a:t>
            </a:r>
          </a:p>
          <a:p>
            <a:pPr algn="just">
              <a:buNone/>
            </a:pPr>
            <a:r>
              <a:rPr lang="fr-CH" sz="2000" dirty="0" smtClean="0"/>
              <a:t>citerne, j’aurais ce signal, il est joli, et celui-là, il fait sérieux, et cette</a:t>
            </a:r>
          </a:p>
          <a:p>
            <a:pPr algn="just">
              <a:buNone/>
            </a:pPr>
            <a:r>
              <a:rPr lang="fr-CH" sz="2000" dirty="0" smtClean="0"/>
              <a:t>passerelle, et, etc.</a:t>
            </a:r>
          </a:p>
          <a:p>
            <a:pPr algn="just">
              <a:buNone/>
            </a:pPr>
            <a:endParaRPr lang="fr-CH" sz="2000" dirty="0" smtClean="0"/>
          </a:p>
          <a:p>
            <a:pPr algn="just">
              <a:buNone/>
            </a:pPr>
            <a:r>
              <a:rPr lang="fr-CH" sz="2000" dirty="0" smtClean="0"/>
              <a:t>C’est terriblement exaltant, le conditionnel présent. Je possède ce que je</a:t>
            </a:r>
          </a:p>
          <a:p>
            <a:pPr algn="just">
              <a:buNone/>
            </a:pPr>
            <a:r>
              <a:rPr lang="fr-CH" sz="2000" dirty="0" smtClean="0"/>
              <a:t>désigne, il suffit de dire dans ma tête « j’aurais ».</a:t>
            </a:r>
          </a:p>
          <a:p>
            <a:pPr algn="r">
              <a:buNone/>
            </a:pPr>
            <a:r>
              <a:rPr lang="fr-CH" sz="2000" dirty="0" smtClean="0"/>
              <a:t>D’après Cavanna</a:t>
            </a:r>
            <a:r>
              <a:rPr lang="fr-CH" sz="2000" i="1" dirty="0" smtClean="0"/>
              <a:t> Les ritals</a:t>
            </a:r>
            <a:endParaRPr lang="fr-CH" sz="2000" i="1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95275"/>
          </a:xfrm>
        </p:spPr>
        <p:txBody>
          <a:bodyPr>
            <a:normAutofit fontScale="90000"/>
          </a:bodyPr>
          <a:lstStyle/>
          <a:p>
            <a:pPr algn="ctr"/>
            <a:r>
              <a:rPr lang="fr-CH" sz="2800" b="1" i="1" dirty="0" smtClean="0">
                <a:latin typeface="+mn-lt"/>
              </a:rPr>
              <a:t>Le conditionnel présent</a:t>
            </a:r>
            <a:r>
              <a:rPr lang="fr-CH" sz="2800" b="1" i="1" dirty="0" smtClean="0">
                <a:latin typeface="Lucida Sans Unicode" pitchFamily="34" charset="0"/>
              </a:rPr>
              <a:t/>
            </a:r>
            <a:br>
              <a:rPr lang="fr-CH" sz="2800" b="1" i="1" dirty="0" smtClean="0">
                <a:latin typeface="Lucida Sans Unicode" pitchFamily="34" charset="0"/>
              </a:rPr>
            </a:br>
            <a:endParaRPr lang="en-US" sz="2800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42875" y="571500"/>
            <a:ext cx="8786813" cy="59293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fr-CH" sz="2000" b="1" i="1" dirty="0" smtClean="0"/>
              <a:t>Formation:</a:t>
            </a:r>
          </a:p>
          <a:p>
            <a:pPr eaLnBrk="1" hangingPunct="1">
              <a:buFont typeface="Arial" charset="0"/>
              <a:buNone/>
            </a:pPr>
            <a:r>
              <a:rPr lang="fr-CH" sz="2000" b="1" dirty="0" smtClean="0">
                <a:solidFill>
                  <a:srgbClr val="08684E"/>
                </a:solidFill>
              </a:rPr>
              <a:t>                        </a:t>
            </a:r>
          </a:p>
          <a:p>
            <a:pPr eaLnBrk="1" hangingPunct="1">
              <a:buFont typeface="Arial" charset="0"/>
              <a:buNone/>
            </a:pPr>
            <a:r>
              <a:rPr lang="fr-CH" sz="1800" b="1" dirty="0" smtClean="0">
                <a:solidFill>
                  <a:srgbClr val="08684E"/>
                </a:solidFill>
              </a:rPr>
              <a:t>           </a:t>
            </a:r>
            <a:r>
              <a:rPr lang="fr-CH" sz="1800" dirty="0" smtClean="0"/>
              <a:t>le radical du verbe au </a:t>
            </a:r>
            <a:r>
              <a:rPr lang="fr-CH" sz="1800" i="1" dirty="0" smtClean="0">
                <a:solidFill>
                  <a:schemeClr val="accent1"/>
                </a:solidFill>
              </a:rPr>
              <a:t>futur simple</a:t>
            </a:r>
            <a:r>
              <a:rPr lang="ru-RU" sz="1800" i="1" dirty="0" smtClean="0">
                <a:solidFill>
                  <a:schemeClr val="accent1"/>
                </a:solidFill>
              </a:rPr>
              <a:t>  </a:t>
            </a:r>
            <a:r>
              <a:rPr lang="ru-RU" sz="1800" dirty="0" smtClean="0"/>
              <a:t>+ </a:t>
            </a:r>
            <a:r>
              <a:rPr lang="fr-CH" sz="1800" dirty="0" smtClean="0"/>
              <a:t>les terminaisons de </a:t>
            </a:r>
            <a:r>
              <a:rPr lang="fr-CH" sz="1800" i="1" dirty="0" smtClean="0">
                <a:solidFill>
                  <a:schemeClr val="accent1"/>
                </a:solidFill>
              </a:rPr>
              <a:t>l’imparfait</a:t>
            </a:r>
          </a:p>
          <a:p>
            <a:pPr eaLnBrk="1" hangingPunct="1">
              <a:buFont typeface="Arial" charset="0"/>
              <a:buNone/>
            </a:pPr>
            <a:endParaRPr lang="fr-CH" sz="1800" i="1" dirty="0" smtClean="0"/>
          </a:p>
          <a:p>
            <a:pPr eaLnBrk="1" hangingPunct="1">
              <a:buFont typeface="Arial" charset="0"/>
              <a:buNone/>
            </a:pPr>
            <a:endParaRPr lang="fr-CH" sz="2000" b="1" dirty="0" smtClean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fr-CH" sz="2000" b="1" dirty="0" smtClean="0"/>
              <a:t>             parler                                  finir                                venir</a:t>
            </a:r>
          </a:p>
          <a:p>
            <a:pPr eaLnBrk="1" hangingPunct="1">
              <a:buFont typeface="Arial" charset="0"/>
              <a:buNone/>
            </a:pPr>
            <a:r>
              <a:rPr lang="fr-CH" sz="2000" b="1" dirty="0" smtClean="0"/>
              <a:t>      je </a:t>
            </a:r>
            <a:r>
              <a:rPr lang="fr-CH" sz="2000" b="1" dirty="0" err="1" smtClean="0"/>
              <a:t>parler-</a:t>
            </a:r>
            <a:r>
              <a:rPr lang="fr-CH" sz="2000" b="1" dirty="0" err="1" smtClean="0">
                <a:solidFill>
                  <a:srgbClr val="FF0000"/>
                </a:solidFill>
              </a:rPr>
              <a:t>ais</a:t>
            </a:r>
            <a:r>
              <a:rPr lang="fr-CH" sz="2000" b="1" dirty="0" smtClean="0">
                <a:solidFill>
                  <a:srgbClr val="FF0000"/>
                </a:solidFill>
              </a:rPr>
              <a:t>                          </a:t>
            </a:r>
            <a:r>
              <a:rPr lang="fr-CH" sz="2000" b="1" dirty="0" smtClean="0"/>
              <a:t>je </a:t>
            </a:r>
            <a:r>
              <a:rPr lang="fr-CH" sz="2000" b="1" dirty="0" err="1" smtClean="0"/>
              <a:t>finir-</a:t>
            </a:r>
            <a:r>
              <a:rPr lang="fr-CH" sz="2000" b="1" dirty="0" err="1" smtClean="0">
                <a:solidFill>
                  <a:srgbClr val="FF0000"/>
                </a:solidFill>
              </a:rPr>
              <a:t>ais</a:t>
            </a:r>
            <a:r>
              <a:rPr lang="fr-CH" sz="2000" b="1" dirty="0" smtClean="0">
                <a:solidFill>
                  <a:srgbClr val="FF0000"/>
                </a:solidFill>
              </a:rPr>
              <a:t>                     </a:t>
            </a:r>
            <a:r>
              <a:rPr lang="fr-CH" sz="2000" b="1" dirty="0" smtClean="0"/>
              <a:t>je </a:t>
            </a:r>
            <a:r>
              <a:rPr lang="fr-CH" sz="2000" b="1" dirty="0" err="1" smtClean="0"/>
              <a:t>viendr-</a:t>
            </a:r>
            <a:r>
              <a:rPr lang="fr-CH" sz="2000" b="1" dirty="0" err="1" smtClean="0">
                <a:solidFill>
                  <a:srgbClr val="FF0000"/>
                </a:solidFill>
              </a:rPr>
              <a:t>ais</a:t>
            </a:r>
            <a:endParaRPr lang="fr-CH" sz="2000" b="1" dirty="0" smtClean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fr-CH" sz="2000" b="1" dirty="0" smtClean="0"/>
              <a:t>      tu </a:t>
            </a:r>
            <a:r>
              <a:rPr lang="fr-CH" sz="2000" b="1" dirty="0" err="1" smtClean="0"/>
              <a:t>parler-</a:t>
            </a:r>
            <a:r>
              <a:rPr lang="fr-CH" sz="2000" b="1" dirty="0" err="1" smtClean="0">
                <a:solidFill>
                  <a:srgbClr val="FF0000"/>
                </a:solidFill>
              </a:rPr>
              <a:t>ais</a:t>
            </a:r>
            <a:r>
              <a:rPr lang="fr-CH" sz="2000" b="1" dirty="0" smtClean="0">
                <a:solidFill>
                  <a:srgbClr val="FF0000"/>
                </a:solidFill>
              </a:rPr>
              <a:t>                         </a:t>
            </a:r>
            <a:r>
              <a:rPr lang="fr-CH" sz="2000" b="1" dirty="0" smtClean="0"/>
              <a:t>tu </a:t>
            </a:r>
            <a:r>
              <a:rPr lang="fr-CH" sz="2000" b="1" dirty="0" err="1" smtClean="0"/>
              <a:t>finir-</a:t>
            </a:r>
            <a:r>
              <a:rPr lang="fr-CH" sz="2000" b="1" dirty="0" err="1" smtClean="0">
                <a:solidFill>
                  <a:srgbClr val="FF0000"/>
                </a:solidFill>
              </a:rPr>
              <a:t>ais</a:t>
            </a:r>
            <a:r>
              <a:rPr lang="fr-CH" sz="2000" b="1" dirty="0" smtClean="0">
                <a:solidFill>
                  <a:srgbClr val="FF0000"/>
                </a:solidFill>
              </a:rPr>
              <a:t>                     </a:t>
            </a:r>
            <a:r>
              <a:rPr lang="fr-CH" sz="2000" b="1" dirty="0" smtClean="0"/>
              <a:t>tu </a:t>
            </a:r>
            <a:r>
              <a:rPr lang="fr-CH" sz="2000" b="1" dirty="0" err="1" smtClean="0"/>
              <a:t>viendr-</a:t>
            </a:r>
            <a:r>
              <a:rPr lang="fr-CH" sz="2000" b="1" dirty="0" err="1" smtClean="0">
                <a:solidFill>
                  <a:srgbClr val="FF0000"/>
                </a:solidFill>
              </a:rPr>
              <a:t>ais</a:t>
            </a:r>
            <a:endParaRPr lang="fr-CH" sz="2000" b="1" dirty="0" smtClean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fr-CH" sz="2000" b="1" dirty="0" smtClean="0"/>
              <a:t>      il </a:t>
            </a:r>
            <a:r>
              <a:rPr lang="fr-CH" sz="2000" b="1" dirty="0" err="1" smtClean="0"/>
              <a:t>parler-</a:t>
            </a:r>
            <a:r>
              <a:rPr lang="fr-CH" sz="2000" b="1" dirty="0" err="1" smtClean="0">
                <a:solidFill>
                  <a:srgbClr val="FF0000"/>
                </a:solidFill>
              </a:rPr>
              <a:t>ait</a:t>
            </a:r>
            <a:r>
              <a:rPr lang="fr-CH" sz="2000" b="1" dirty="0" smtClean="0">
                <a:solidFill>
                  <a:srgbClr val="FF0000"/>
                </a:solidFill>
              </a:rPr>
              <a:t>                           </a:t>
            </a:r>
            <a:r>
              <a:rPr lang="fr-CH" sz="2000" b="1" dirty="0" smtClean="0"/>
              <a:t>il </a:t>
            </a:r>
            <a:r>
              <a:rPr lang="fr-CH" sz="2000" b="1" dirty="0" err="1" smtClean="0"/>
              <a:t>finir-</a:t>
            </a:r>
            <a:r>
              <a:rPr lang="fr-CH" sz="2000" b="1" dirty="0" err="1" smtClean="0">
                <a:solidFill>
                  <a:srgbClr val="FF0000"/>
                </a:solidFill>
              </a:rPr>
              <a:t>ait</a:t>
            </a:r>
            <a:r>
              <a:rPr lang="fr-CH" sz="2000" b="1" dirty="0" smtClean="0">
                <a:solidFill>
                  <a:srgbClr val="FF0000"/>
                </a:solidFill>
              </a:rPr>
              <a:t>                       </a:t>
            </a:r>
            <a:r>
              <a:rPr lang="fr-CH" sz="2000" b="1" dirty="0" smtClean="0"/>
              <a:t>il </a:t>
            </a:r>
            <a:r>
              <a:rPr lang="fr-CH" sz="2000" b="1" dirty="0" err="1" smtClean="0"/>
              <a:t>viendr-</a:t>
            </a:r>
            <a:r>
              <a:rPr lang="fr-CH" sz="2000" b="1" dirty="0" err="1" smtClean="0">
                <a:solidFill>
                  <a:srgbClr val="FF0000"/>
                </a:solidFill>
              </a:rPr>
              <a:t>ait</a:t>
            </a:r>
            <a:endParaRPr lang="fr-CH" sz="2000" b="1" dirty="0" smtClean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fr-CH" sz="2000" b="1" dirty="0" smtClean="0"/>
              <a:t>     nous </a:t>
            </a:r>
            <a:r>
              <a:rPr lang="fr-CH" sz="2000" b="1" dirty="0" err="1" smtClean="0"/>
              <a:t>parler-</a:t>
            </a:r>
            <a:r>
              <a:rPr lang="fr-CH" sz="2000" b="1" dirty="0" err="1" smtClean="0">
                <a:solidFill>
                  <a:srgbClr val="FF0000"/>
                </a:solidFill>
              </a:rPr>
              <a:t>ions</a:t>
            </a:r>
            <a:r>
              <a:rPr lang="fr-CH" sz="2000" b="1" dirty="0" smtClean="0">
                <a:solidFill>
                  <a:srgbClr val="FF0000"/>
                </a:solidFill>
              </a:rPr>
              <a:t>                  </a:t>
            </a:r>
            <a:r>
              <a:rPr lang="fr-CH" sz="2000" b="1" dirty="0" smtClean="0"/>
              <a:t>nous </a:t>
            </a:r>
            <a:r>
              <a:rPr lang="fr-CH" sz="2000" b="1" dirty="0" err="1" smtClean="0"/>
              <a:t>finir-</a:t>
            </a:r>
            <a:r>
              <a:rPr lang="fr-CH" sz="2000" b="1" dirty="0" err="1" smtClean="0">
                <a:solidFill>
                  <a:srgbClr val="FF0000"/>
                </a:solidFill>
              </a:rPr>
              <a:t>ions</a:t>
            </a:r>
            <a:r>
              <a:rPr lang="fr-CH" sz="2000" b="1" dirty="0" smtClean="0">
                <a:solidFill>
                  <a:srgbClr val="FF0000"/>
                </a:solidFill>
              </a:rPr>
              <a:t>              </a:t>
            </a:r>
            <a:r>
              <a:rPr lang="fr-CH" sz="2000" b="1" dirty="0" smtClean="0"/>
              <a:t>nous </a:t>
            </a:r>
            <a:r>
              <a:rPr lang="fr-CH" sz="2000" b="1" dirty="0" err="1" smtClean="0"/>
              <a:t>viendr-</a:t>
            </a:r>
            <a:r>
              <a:rPr lang="fr-CH" sz="2000" b="1" dirty="0" err="1" smtClean="0">
                <a:solidFill>
                  <a:srgbClr val="FF0000"/>
                </a:solidFill>
              </a:rPr>
              <a:t>ions</a:t>
            </a:r>
            <a:endParaRPr lang="fr-CH" sz="2000" b="1" dirty="0" smtClean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fr-CH" sz="2000" b="1" dirty="0" smtClean="0"/>
              <a:t>     vous </a:t>
            </a:r>
            <a:r>
              <a:rPr lang="fr-CH" sz="2000" b="1" dirty="0" err="1" smtClean="0"/>
              <a:t>parler-i</a:t>
            </a:r>
            <a:r>
              <a:rPr lang="fr-CH" sz="2000" b="1" dirty="0" err="1" smtClean="0">
                <a:solidFill>
                  <a:srgbClr val="FF0000"/>
                </a:solidFill>
              </a:rPr>
              <a:t>ez</a:t>
            </a:r>
            <a:r>
              <a:rPr lang="fr-CH" sz="2000" b="1" dirty="0" smtClean="0">
                <a:solidFill>
                  <a:srgbClr val="FF0000"/>
                </a:solidFill>
              </a:rPr>
              <a:t>                     </a:t>
            </a:r>
            <a:r>
              <a:rPr lang="fr-CH" sz="2000" b="1" dirty="0" smtClean="0"/>
              <a:t>vous </a:t>
            </a:r>
            <a:r>
              <a:rPr lang="fr-CH" sz="2000" b="1" dirty="0" err="1" smtClean="0"/>
              <a:t>finir-</a:t>
            </a:r>
            <a:r>
              <a:rPr lang="fr-CH" sz="2000" b="1" dirty="0" err="1" smtClean="0">
                <a:solidFill>
                  <a:srgbClr val="FF0000"/>
                </a:solidFill>
              </a:rPr>
              <a:t>iez</a:t>
            </a:r>
            <a:r>
              <a:rPr lang="fr-CH" sz="2000" b="1" dirty="0" smtClean="0">
                <a:solidFill>
                  <a:srgbClr val="FF0000"/>
                </a:solidFill>
              </a:rPr>
              <a:t>                 </a:t>
            </a:r>
            <a:r>
              <a:rPr lang="fr-CH" sz="2000" b="1" dirty="0" smtClean="0"/>
              <a:t>vous </a:t>
            </a:r>
            <a:r>
              <a:rPr lang="fr-CH" sz="2000" b="1" dirty="0" err="1" smtClean="0"/>
              <a:t>viendr-</a:t>
            </a:r>
            <a:r>
              <a:rPr lang="fr-CH" sz="2000" b="1" dirty="0" err="1" smtClean="0">
                <a:solidFill>
                  <a:srgbClr val="FF0000"/>
                </a:solidFill>
              </a:rPr>
              <a:t>iez</a:t>
            </a:r>
            <a:endParaRPr lang="fr-CH" sz="2000" b="1" dirty="0" smtClean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fr-CH" sz="2000" b="1" dirty="0" smtClean="0"/>
              <a:t>     ils </a:t>
            </a:r>
            <a:r>
              <a:rPr lang="fr-CH" sz="2000" b="1" dirty="0" err="1" smtClean="0"/>
              <a:t>parler-</a:t>
            </a:r>
            <a:r>
              <a:rPr lang="fr-CH" sz="2000" b="1" dirty="0" err="1" smtClean="0">
                <a:solidFill>
                  <a:srgbClr val="FF0000"/>
                </a:solidFill>
              </a:rPr>
              <a:t>aient</a:t>
            </a:r>
            <a:r>
              <a:rPr lang="fr-CH" sz="2000" b="1" dirty="0" smtClean="0">
                <a:solidFill>
                  <a:srgbClr val="FF0000"/>
                </a:solidFill>
              </a:rPr>
              <a:t>                     </a:t>
            </a:r>
            <a:r>
              <a:rPr lang="fr-CH" sz="2000" b="1" dirty="0" smtClean="0"/>
              <a:t>ils </a:t>
            </a:r>
            <a:r>
              <a:rPr lang="fr-CH" sz="2000" b="1" dirty="0" err="1" smtClean="0"/>
              <a:t>finir-</a:t>
            </a:r>
            <a:r>
              <a:rPr lang="fr-CH" sz="2000" b="1" dirty="0" err="1" smtClean="0">
                <a:solidFill>
                  <a:srgbClr val="FF0000"/>
                </a:solidFill>
              </a:rPr>
              <a:t>aient</a:t>
            </a:r>
            <a:r>
              <a:rPr lang="fr-CH" sz="2000" b="1" dirty="0" smtClean="0">
                <a:solidFill>
                  <a:srgbClr val="FF0000"/>
                </a:solidFill>
              </a:rPr>
              <a:t>                 </a:t>
            </a:r>
            <a:r>
              <a:rPr lang="fr-CH" sz="2000" b="1" dirty="0" smtClean="0"/>
              <a:t>ils </a:t>
            </a:r>
            <a:r>
              <a:rPr lang="fr-CH" sz="2000" b="1" dirty="0" err="1" smtClean="0"/>
              <a:t>viendr-</a:t>
            </a:r>
            <a:r>
              <a:rPr lang="fr-CH" sz="2000" b="1" dirty="0" err="1" smtClean="0">
                <a:solidFill>
                  <a:srgbClr val="FF0000"/>
                </a:solidFill>
              </a:rPr>
              <a:t>aient</a:t>
            </a:r>
            <a:endParaRPr lang="fr-CH" sz="2000" b="1" dirty="0" smtClean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None/>
            </a:pPr>
            <a:endParaRPr lang="fr-CH" sz="2000" b="1" dirty="0" smtClean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fr-CH" sz="2000" b="1" dirty="0" smtClean="0">
                <a:solidFill>
                  <a:srgbClr val="FF0000"/>
                </a:solidFill>
              </a:rPr>
              <a:t>    </a:t>
            </a:r>
            <a:r>
              <a:rPr lang="fr-CH" sz="2400" b="1" dirty="0" smtClean="0"/>
              <a:t>        </a:t>
            </a:r>
          </a:p>
          <a:p>
            <a:pPr>
              <a:buFont typeface="Wingdings 2" pitchFamily="18" charset="2"/>
              <a:buNone/>
            </a:pPr>
            <a:endParaRPr lang="en-US" sz="2000" dirty="0" smtClean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792162"/>
          </a:xfrm>
        </p:spPr>
        <p:txBody>
          <a:bodyPr/>
          <a:lstStyle/>
          <a:p>
            <a:pPr algn="ctr"/>
            <a:r>
              <a:rPr lang="fr-CH" sz="2800" b="1" i="1" dirty="0" smtClean="0"/>
              <a:t>Les verbes irréguliers</a:t>
            </a:r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695825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fr-CH" sz="2400" dirty="0" smtClean="0"/>
              <a:t>               </a:t>
            </a:r>
          </a:p>
          <a:p>
            <a:pPr>
              <a:buFont typeface="Arial" pitchFamily="34" charset="0"/>
              <a:buNone/>
            </a:pPr>
            <a:r>
              <a:rPr lang="fr-CH" sz="2400" dirty="0" smtClean="0"/>
              <a:t>              être – je </a:t>
            </a:r>
            <a:r>
              <a:rPr lang="fr-CH" sz="2400" b="1" i="1" dirty="0" smtClean="0"/>
              <a:t>serais </a:t>
            </a:r>
            <a:r>
              <a:rPr lang="fr-CH" sz="2400" dirty="0" smtClean="0"/>
              <a:t>                        voir – je </a:t>
            </a:r>
            <a:r>
              <a:rPr lang="fr-CH" sz="2400" b="1" i="1" dirty="0" smtClean="0"/>
              <a:t>verrais</a:t>
            </a:r>
          </a:p>
          <a:p>
            <a:pPr>
              <a:buFont typeface="Arial" pitchFamily="34" charset="0"/>
              <a:buNone/>
            </a:pPr>
            <a:r>
              <a:rPr lang="fr-CH" sz="2400" dirty="0" smtClean="0"/>
              <a:t>             faire – je </a:t>
            </a:r>
            <a:r>
              <a:rPr lang="fr-CH" sz="2400" b="1" i="1" dirty="0" smtClean="0"/>
              <a:t>ferais </a:t>
            </a:r>
            <a:r>
              <a:rPr lang="fr-CH" sz="2400" dirty="0" smtClean="0"/>
              <a:t>                      envoyer – j’</a:t>
            </a:r>
            <a:r>
              <a:rPr lang="fr-CH" sz="2400" b="1" i="1" dirty="0" smtClean="0"/>
              <a:t>enverrais</a:t>
            </a:r>
          </a:p>
          <a:p>
            <a:pPr>
              <a:buFont typeface="Arial" pitchFamily="34" charset="0"/>
              <a:buNone/>
            </a:pPr>
            <a:r>
              <a:rPr lang="fr-CH" sz="2400" dirty="0" smtClean="0"/>
              <a:t>             avoir – j’</a:t>
            </a:r>
            <a:r>
              <a:rPr lang="fr-CH" sz="2400" b="1" i="1" dirty="0" smtClean="0"/>
              <a:t>aurais</a:t>
            </a:r>
            <a:r>
              <a:rPr lang="fr-CH" sz="2400" dirty="0" smtClean="0"/>
              <a:t>                        pouvoir – je </a:t>
            </a:r>
            <a:r>
              <a:rPr lang="fr-CH" sz="2400" b="1" i="1" dirty="0" smtClean="0"/>
              <a:t>pourrais</a:t>
            </a:r>
          </a:p>
          <a:p>
            <a:pPr>
              <a:buFont typeface="Arial" pitchFamily="34" charset="0"/>
              <a:buNone/>
            </a:pPr>
            <a:r>
              <a:rPr lang="fr-CH" sz="2400" dirty="0" smtClean="0"/>
              <a:t>             savoir – je </a:t>
            </a:r>
            <a:r>
              <a:rPr lang="fr-CH" sz="2400" b="1" i="1" dirty="0" smtClean="0"/>
              <a:t>saurais</a:t>
            </a:r>
            <a:r>
              <a:rPr lang="fr-CH" sz="2400" dirty="0" smtClean="0"/>
              <a:t>                   courir – je </a:t>
            </a:r>
            <a:r>
              <a:rPr lang="fr-CH" sz="2400" b="1" i="1" dirty="0" smtClean="0"/>
              <a:t>courrais </a:t>
            </a:r>
            <a:r>
              <a:rPr lang="fr-CH" sz="2400" dirty="0" smtClean="0"/>
              <a:t>  </a:t>
            </a:r>
          </a:p>
          <a:p>
            <a:pPr>
              <a:buFont typeface="Arial" pitchFamily="34" charset="0"/>
              <a:buNone/>
            </a:pPr>
            <a:r>
              <a:rPr lang="fr-CH" sz="2400" dirty="0" smtClean="0"/>
              <a:t>               aller – j’</a:t>
            </a:r>
            <a:r>
              <a:rPr lang="fr-CH" sz="2400" b="1" i="1" dirty="0" smtClean="0"/>
              <a:t>irais  </a:t>
            </a:r>
            <a:r>
              <a:rPr lang="fr-CH" sz="2400" dirty="0" smtClean="0"/>
              <a:t>                       mourir – je </a:t>
            </a:r>
            <a:r>
              <a:rPr lang="fr-CH" sz="2400" b="1" i="1" dirty="0" smtClean="0"/>
              <a:t>mourrais</a:t>
            </a:r>
          </a:p>
          <a:p>
            <a:pPr>
              <a:buFont typeface="Arial" pitchFamily="34" charset="0"/>
              <a:buNone/>
            </a:pPr>
            <a:r>
              <a:rPr lang="fr-CH" sz="2400" dirty="0" smtClean="0"/>
              <a:t>           venir – je </a:t>
            </a:r>
            <a:r>
              <a:rPr lang="fr-CH" sz="2400" b="1" i="1" dirty="0" smtClean="0"/>
              <a:t>viendrais</a:t>
            </a:r>
            <a:r>
              <a:rPr lang="fr-CH" sz="2400" dirty="0" smtClean="0"/>
              <a:t>                   vouloir – je </a:t>
            </a:r>
            <a:r>
              <a:rPr lang="fr-CH" sz="2400" b="1" i="1" dirty="0" smtClean="0"/>
              <a:t>voudrais</a:t>
            </a:r>
          </a:p>
          <a:p>
            <a:pPr>
              <a:buFont typeface="Arial" pitchFamily="34" charset="0"/>
              <a:buNone/>
            </a:pPr>
            <a:r>
              <a:rPr lang="fr-CH" sz="2400" dirty="0" smtClean="0"/>
              <a:t>           devoir – je </a:t>
            </a:r>
            <a:r>
              <a:rPr lang="fr-CH" sz="2400" b="1" i="1" dirty="0" smtClean="0"/>
              <a:t>devrais </a:t>
            </a:r>
            <a:r>
              <a:rPr lang="fr-CH" sz="2400" dirty="0" smtClean="0"/>
              <a:t>                  pleuvoir – il </a:t>
            </a:r>
            <a:r>
              <a:rPr lang="fr-CH" sz="2400" b="1" i="1" dirty="0" smtClean="0"/>
              <a:t>pleuvrait</a:t>
            </a:r>
          </a:p>
          <a:p>
            <a:pPr>
              <a:buFont typeface="Arial" pitchFamily="34" charset="0"/>
              <a:buNone/>
            </a:pPr>
            <a:r>
              <a:rPr lang="fr-CH" sz="2400" dirty="0" smtClean="0"/>
              <a:t>        recevoir – je </a:t>
            </a:r>
            <a:r>
              <a:rPr lang="fr-CH" sz="2400" b="1" i="1" dirty="0" smtClean="0"/>
              <a:t>recevrais</a:t>
            </a:r>
            <a:r>
              <a:rPr lang="fr-CH" sz="2400" dirty="0" smtClean="0"/>
              <a:t>                  falloir – il </a:t>
            </a:r>
            <a:r>
              <a:rPr lang="fr-CH" sz="2400" b="1" i="1" dirty="0" smtClean="0"/>
              <a:t>faudrait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14313" y="642938"/>
            <a:ext cx="8786812" cy="5857875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fr-CH" sz="2000" b="1" dirty="0" smtClean="0"/>
              <a:t>                    </a:t>
            </a:r>
          </a:p>
          <a:p>
            <a:pPr eaLnBrk="1" hangingPunct="1">
              <a:buFont typeface="Arial" charset="0"/>
              <a:buNone/>
            </a:pPr>
            <a:r>
              <a:rPr lang="fr-CH" sz="2000" b="1" dirty="0" smtClean="0"/>
              <a:t> </a:t>
            </a:r>
            <a:r>
              <a:rPr lang="fr-CH" sz="2000" b="1" i="1" dirty="0" smtClean="0"/>
              <a:t>On pourrait…</a:t>
            </a:r>
            <a:endParaRPr lang="fr-CH" sz="2000" i="1" dirty="0" smtClean="0"/>
          </a:p>
          <a:p>
            <a:pPr eaLnBrk="1" hangingPunct="1">
              <a:buFont typeface="Arial" charset="0"/>
              <a:buNone/>
            </a:pPr>
            <a:r>
              <a:rPr lang="fr-CH" sz="2000" b="1" i="1" dirty="0" smtClean="0"/>
              <a:t> Il vaudrait mieux …                                                Il vaudrait mieux  </a:t>
            </a:r>
            <a:r>
              <a:rPr lang="fr-CH" sz="2000" i="1" dirty="0" smtClean="0"/>
              <a:t>sortir.</a:t>
            </a:r>
            <a:endParaRPr lang="fr-CH" sz="2000" b="1" i="1" dirty="0" smtClean="0"/>
          </a:p>
          <a:p>
            <a:pPr eaLnBrk="1" hangingPunct="1">
              <a:buFont typeface="Arial" charset="0"/>
              <a:buNone/>
            </a:pPr>
            <a:r>
              <a:rPr lang="fr-CH" sz="2000" b="1" i="1" dirty="0" smtClean="0"/>
              <a:t> Ça te dirait de…                                                       Ça te dirait de </a:t>
            </a:r>
            <a:r>
              <a:rPr lang="fr-CH" sz="2000" i="1" dirty="0" smtClean="0"/>
              <a:t>prendre un verre?</a:t>
            </a:r>
            <a:r>
              <a:rPr lang="fr-CH" sz="2000" b="1" i="1" dirty="0" smtClean="0"/>
              <a:t>                                </a:t>
            </a:r>
          </a:p>
          <a:p>
            <a:pPr eaLnBrk="1" hangingPunct="1">
              <a:buFont typeface="Arial" charset="0"/>
              <a:buNone/>
            </a:pPr>
            <a:r>
              <a:rPr lang="fr-CH" sz="2000" b="1" i="1" dirty="0" smtClean="0"/>
              <a:t> Ça me ferait plaisir de…                                         Ça me ferait plaisir de </a:t>
            </a:r>
            <a:r>
              <a:rPr lang="fr-CH" sz="2000" i="1" dirty="0" smtClean="0"/>
              <a:t>te revoir.</a:t>
            </a:r>
            <a:r>
              <a:rPr lang="fr-CH" sz="2000" b="1" i="1" dirty="0" smtClean="0"/>
              <a:t>   </a:t>
            </a:r>
          </a:p>
          <a:p>
            <a:pPr eaLnBrk="1" hangingPunct="1">
              <a:buFont typeface="Arial" charset="0"/>
              <a:buNone/>
            </a:pPr>
            <a:r>
              <a:rPr lang="fr-CH" sz="2000" b="1" i="1" dirty="0" smtClean="0"/>
              <a:t> Vous feriez / Tu ferais mieux de…                          Tu ferais mieux de</a:t>
            </a:r>
            <a:r>
              <a:rPr lang="fr-CH" sz="2000" i="1" dirty="0" smtClean="0"/>
              <a:t> te taire.</a:t>
            </a:r>
            <a:endParaRPr lang="fr-CH" sz="2000" dirty="0" smtClean="0"/>
          </a:p>
          <a:p>
            <a:pPr eaLnBrk="1" hangingPunct="1">
              <a:buFont typeface="Arial" charset="0"/>
              <a:buNone/>
            </a:pPr>
            <a:r>
              <a:rPr lang="fr-CH" sz="2000" b="1" i="1" dirty="0" smtClean="0"/>
              <a:t> J’aimerais bien…</a:t>
            </a:r>
          </a:p>
          <a:p>
            <a:pPr eaLnBrk="1" hangingPunct="1">
              <a:buFont typeface="Arial" charset="0"/>
              <a:buNone/>
            </a:pPr>
            <a:r>
              <a:rPr lang="fr-CH" sz="2000" b="1" i="1" dirty="0" smtClean="0"/>
              <a:t> Il faudrait…</a:t>
            </a:r>
            <a:endParaRPr lang="ru-RU" sz="2000" i="1" dirty="0" smtClean="0"/>
          </a:p>
          <a:p>
            <a:pPr eaLnBrk="1" hangingPunct="1">
              <a:buFont typeface="Arial" charset="0"/>
              <a:buNone/>
            </a:pPr>
            <a:r>
              <a:rPr lang="fr-CH" sz="2000" b="1" i="1" dirty="0" smtClean="0"/>
              <a:t> Vous devriez…/tu devrais…</a:t>
            </a:r>
          </a:p>
          <a:p>
            <a:pPr eaLnBrk="1" hangingPunct="1">
              <a:buFont typeface="Arial" charset="0"/>
              <a:buNone/>
            </a:pPr>
            <a:endParaRPr lang="fr-CH" sz="2000" b="1" i="1" dirty="0" smtClean="0"/>
          </a:p>
          <a:p>
            <a:pPr eaLnBrk="1" hangingPunct="1">
              <a:buFont typeface="Arial" charset="0"/>
              <a:buNone/>
            </a:pPr>
            <a:endParaRPr lang="fr-CH" sz="2000" b="1" i="1" dirty="0" smtClean="0"/>
          </a:p>
          <a:p>
            <a:pPr eaLnBrk="1" hangingPunct="1">
              <a:buFont typeface="Arial" charset="0"/>
              <a:buNone/>
            </a:pPr>
            <a:r>
              <a:rPr lang="fr-CH" sz="2000" b="1" i="1" dirty="0" smtClean="0"/>
              <a:t>                    si + imparfait                                   </a:t>
            </a:r>
            <a:r>
              <a:rPr lang="fr-CH" sz="2000" dirty="0" smtClean="0"/>
              <a:t>pour exprimer un souhait</a:t>
            </a:r>
            <a:r>
              <a:rPr lang="fr-CH" sz="2000" b="1" i="1" dirty="0" smtClean="0"/>
              <a:t>    </a:t>
            </a:r>
          </a:p>
          <a:p>
            <a:pPr eaLnBrk="1" hangingPunct="1">
              <a:buFont typeface="Arial" charset="0"/>
              <a:buNone/>
            </a:pPr>
            <a:endParaRPr lang="fr-CH" sz="2000" b="1" i="1" dirty="0" smtClean="0"/>
          </a:p>
          <a:p>
            <a:pPr eaLnBrk="1" hangingPunct="1">
              <a:buFont typeface="Arial" charset="0"/>
              <a:buNone/>
            </a:pPr>
            <a:r>
              <a:rPr lang="fr-CH" sz="2000" b="1" i="1" dirty="0" smtClean="0"/>
              <a:t>                                                   Si j’étais poète!      </a:t>
            </a:r>
          </a:p>
          <a:p>
            <a:pPr eaLnBrk="1" hangingPunct="1">
              <a:buFont typeface="Arial" charset="0"/>
              <a:buNone/>
            </a:pPr>
            <a:r>
              <a:rPr lang="fr-CH" sz="2000" b="1" i="1" dirty="0" smtClean="0"/>
              <a:t>                                           Si nous allions au cinéma!                  </a:t>
            </a:r>
            <a:endParaRPr lang="en-US" sz="2000" b="1" i="1" dirty="0" smtClean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698248" y="5013176"/>
            <a:ext cx="78581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5" name="ZoneTexte 7"/>
          <p:cNvSpPr txBox="1">
            <a:spLocks noChangeArrowheads="1"/>
          </p:cNvSpPr>
          <p:nvPr/>
        </p:nvSpPr>
        <p:spPr bwMode="auto">
          <a:xfrm>
            <a:off x="2555875" y="549275"/>
            <a:ext cx="35480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H" sz="2000" b="1" i="1" dirty="0" smtClean="0">
                <a:solidFill>
                  <a:schemeClr val="tx2"/>
                </a:solidFill>
              </a:rPr>
              <a:t>Pour </a:t>
            </a:r>
            <a:r>
              <a:rPr lang="fr-CH" sz="2000" b="1" i="1" dirty="0">
                <a:solidFill>
                  <a:schemeClr val="tx2"/>
                </a:solidFill>
              </a:rPr>
              <a:t>conseiller, proposer, suggérer</a:t>
            </a:r>
          </a:p>
        </p:txBody>
      </p:sp>
      <p:sp>
        <p:nvSpPr>
          <p:cNvPr id="2" name="Rectangle 1"/>
          <p:cNvSpPr/>
          <p:nvPr/>
        </p:nvSpPr>
        <p:spPr>
          <a:xfrm>
            <a:off x="1115616" y="4555976"/>
            <a:ext cx="2088232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noFill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42875" y="714375"/>
            <a:ext cx="8858250" cy="57864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fr-CH" sz="2000" dirty="0" smtClean="0"/>
          </a:p>
          <a:p>
            <a:pPr>
              <a:buFont typeface="Wingdings 2" pitchFamily="18" charset="2"/>
              <a:buNone/>
            </a:pPr>
            <a:r>
              <a:rPr lang="fr-CH" sz="2000" dirty="0" smtClean="0"/>
              <a:t>                                </a:t>
            </a:r>
            <a:r>
              <a:rPr lang="fr-CH" sz="2000" dirty="0" smtClean="0"/>
              <a:t>          </a:t>
            </a:r>
            <a:r>
              <a:rPr lang="fr-CH" sz="2400" b="1" i="1" dirty="0" smtClean="0"/>
              <a:t>On </a:t>
            </a:r>
            <a:r>
              <a:rPr lang="fr-CH" sz="2400" b="1" i="1" dirty="0" smtClean="0"/>
              <a:t>dirait  /  On dirait que</a:t>
            </a:r>
            <a:endParaRPr lang="ru-RU" sz="2400" b="1" i="1" dirty="0" smtClean="0"/>
          </a:p>
          <a:p>
            <a:pPr>
              <a:buFont typeface="Wingdings 2" pitchFamily="18" charset="2"/>
              <a:buNone/>
            </a:pPr>
            <a:endParaRPr lang="ru-RU" sz="2400" b="1" i="1" dirty="0" smtClean="0"/>
          </a:p>
          <a:p>
            <a:pPr>
              <a:buFont typeface="Wingdings 2" pitchFamily="18" charset="2"/>
              <a:buNone/>
            </a:pPr>
            <a:r>
              <a:rPr lang="ru-RU" sz="2400" b="1" i="1" dirty="0" smtClean="0"/>
              <a:t>        </a:t>
            </a:r>
            <a:r>
              <a:rPr lang="ru-RU" sz="2400" i="1" dirty="0" smtClean="0"/>
              <a:t>  </a:t>
            </a:r>
          </a:p>
          <a:p>
            <a:pPr>
              <a:buFont typeface="Wingdings 2" pitchFamily="18" charset="2"/>
              <a:buNone/>
            </a:pPr>
            <a:r>
              <a:rPr lang="ru-RU" sz="2400" i="1" dirty="0" smtClean="0"/>
              <a:t>  </a:t>
            </a:r>
            <a:r>
              <a:rPr lang="fr-CH" sz="2400" i="1" dirty="0" smtClean="0"/>
              <a:t>Où sommes-nous ? </a:t>
            </a:r>
            <a:r>
              <a:rPr lang="fr-CH" sz="2400" b="1" i="1" dirty="0" smtClean="0"/>
              <a:t>On dirait </a:t>
            </a:r>
            <a:r>
              <a:rPr lang="fr-CH" sz="2400" i="1" dirty="0" smtClean="0"/>
              <a:t>l’Europe, </a:t>
            </a:r>
            <a:r>
              <a:rPr lang="fr-CH" sz="2400" b="1" i="1" dirty="0" smtClean="0"/>
              <a:t>on dirait </a:t>
            </a:r>
            <a:r>
              <a:rPr lang="fr-CH" sz="2400" i="1" dirty="0" smtClean="0"/>
              <a:t>l’Allemagne ou la Hollande</a:t>
            </a:r>
            <a:r>
              <a:rPr lang="fr-CH" sz="2000" dirty="0" smtClean="0"/>
              <a:t>.</a:t>
            </a:r>
          </a:p>
          <a:p>
            <a:pPr>
              <a:buFont typeface="Wingdings 2" pitchFamily="18" charset="2"/>
              <a:buNone/>
            </a:pPr>
            <a:r>
              <a:rPr lang="fr-CH" sz="2000" dirty="0" smtClean="0"/>
              <a:t>                       It looks </a:t>
            </a:r>
            <a:r>
              <a:rPr lang="fr-CH" sz="2000" dirty="0" err="1" smtClean="0"/>
              <a:t>like</a:t>
            </a:r>
            <a:r>
              <a:rPr lang="fr-CH" sz="2000" dirty="0" smtClean="0"/>
              <a:t> Europe, </a:t>
            </a:r>
            <a:r>
              <a:rPr lang="fr-CH" sz="2000" dirty="0" err="1" smtClean="0"/>
              <a:t>it</a:t>
            </a:r>
            <a:r>
              <a:rPr lang="fr-CH" sz="2000" dirty="0" smtClean="0"/>
              <a:t> </a:t>
            </a:r>
            <a:r>
              <a:rPr lang="fr-CH" sz="2000" dirty="0" err="1" smtClean="0"/>
              <a:t>could</a:t>
            </a:r>
            <a:r>
              <a:rPr lang="fr-CH" sz="2000" dirty="0" smtClean="0"/>
              <a:t> </a:t>
            </a:r>
            <a:r>
              <a:rPr lang="fr-CH" sz="2000" dirty="0" err="1" smtClean="0"/>
              <a:t>be</a:t>
            </a:r>
            <a:r>
              <a:rPr lang="fr-CH" sz="2000" dirty="0" smtClean="0"/>
              <a:t> Germany or Holland.</a:t>
            </a:r>
          </a:p>
          <a:p>
            <a:pPr>
              <a:buFont typeface="Wingdings 2" pitchFamily="18" charset="2"/>
              <a:buNone/>
            </a:pPr>
            <a:r>
              <a:rPr lang="fr-CH" sz="2400" dirty="0" smtClean="0"/>
              <a:t>      </a:t>
            </a:r>
          </a:p>
          <a:p>
            <a:pPr>
              <a:buFont typeface="Wingdings 2" pitchFamily="18" charset="2"/>
              <a:buNone/>
            </a:pPr>
            <a:r>
              <a:rPr lang="fr-CH" sz="2400" i="1" dirty="0" smtClean="0"/>
              <a:t>Marc pense qu’il a toujours raison. </a:t>
            </a:r>
          </a:p>
          <a:p>
            <a:pPr>
              <a:buFont typeface="Wingdings 2" pitchFamily="18" charset="2"/>
              <a:buNone/>
            </a:pPr>
            <a:r>
              <a:rPr lang="fr-CH" sz="2400" b="1" i="1" dirty="0" smtClean="0"/>
              <a:t>                                   On dirait qu</a:t>
            </a:r>
            <a:r>
              <a:rPr lang="fr-CH" sz="2400" i="1" dirty="0" smtClean="0"/>
              <a:t>’il est le plus intelligent ici!</a:t>
            </a:r>
            <a:endParaRPr lang="en-US" sz="2400" i="1" dirty="0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342479"/>
          </a:xfrm>
        </p:spPr>
        <p:txBody>
          <a:bodyPr>
            <a:normAutofit/>
          </a:bodyPr>
          <a:lstStyle/>
          <a:p>
            <a:pPr algn="ctr"/>
            <a:r>
              <a:rPr lang="fr-CH" sz="2400" b="1" i="1" dirty="0" smtClean="0">
                <a:latin typeface="+mn-lt"/>
              </a:rPr>
              <a:t>Le conditionnel passé</a:t>
            </a:r>
            <a:r>
              <a:rPr lang="fr-CH" sz="2800" b="1" i="1" dirty="0" smtClean="0">
                <a:latin typeface="Lucida Sans Unicode" pitchFamily="34" charset="0"/>
              </a:rPr>
              <a:t/>
            </a:r>
            <a:br>
              <a:rPr lang="fr-CH" sz="2800" b="1" i="1" dirty="0" smtClean="0">
                <a:latin typeface="Lucida Sans Unicode" pitchFamily="34" charset="0"/>
              </a:rPr>
            </a:br>
            <a:endParaRPr lang="en-US" sz="2800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42875" y="571500"/>
            <a:ext cx="8858250" cy="592931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en-US" sz="2400" dirty="0" smtClean="0"/>
          </a:p>
          <a:p>
            <a:pPr>
              <a:buFont typeface="Wingdings 2" pitchFamily="18" charset="2"/>
              <a:buNone/>
            </a:pPr>
            <a:r>
              <a:rPr lang="en-US" sz="2400" b="1" dirty="0" smtClean="0"/>
              <a:t>             </a:t>
            </a:r>
            <a:r>
              <a:rPr lang="fr-CH" sz="2000" i="1" dirty="0" smtClean="0"/>
              <a:t>Formation:  </a:t>
            </a:r>
          </a:p>
          <a:p>
            <a:pPr>
              <a:buFont typeface="Wingdings 2" pitchFamily="18" charset="2"/>
              <a:buNone/>
            </a:pPr>
            <a:r>
              <a:rPr lang="fr-CH" sz="2000" b="1" dirty="0" smtClean="0"/>
              <a:t>                </a:t>
            </a:r>
          </a:p>
          <a:p>
            <a:pPr>
              <a:buFont typeface="Wingdings 2" pitchFamily="18" charset="2"/>
              <a:buNone/>
            </a:pPr>
            <a:r>
              <a:rPr lang="fr-CH" sz="2000" b="1" dirty="0" smtClean="0"/>
              <a:t>                </a:t>
            </a:r>
            <a:r>
              <a:rPr lang="fr-CH" sz="2000" b="1" i="1" dirty="0" smtClean="0"/>
              <a:t>avoir / être</a:t>
            </a:r>
            <a:r>
              <a:rPr lang="fr-CH" sz="2000" b="1" i="1" dirty="0" smtClean="0">
                <a:solidFill>
                  <a:srgbClr val="FF0000"/>
                </a:solidFill>
              </a:rPr>
              <a:t> </a:t>
            </a:r>
            <a:r>
              <a:rPr lang="fr-CH" sz="2000" b="1" i="1" dirty="0" smtClean="0"/>
              <a:t>au</a:t>
            </a:r>
            <a:r>
              <a:rPr lang="fr-CH" sz="2000" b="1" i="1" dirty="0" smtClean="0">
                <a:solidFill>
                  <a:srgbClr val="FF0000"/>
                </a:solidFill>
              </a:rPr>
              <a:t> conditionnel présent + participe passé</a:t>
            </a:r>
          </a:p>
          <a:p>
            <a:pPr>
              <a:buFont typeface="Wingdings 2" pitchFamily="18" charset="2"/>
              <a:buNone/>
            </a:pPr>
            <a:endParaRPr lang="fr-CH" sz="2000" b="1" i="1" dirty="0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ru-RU" sz="2000" b="1" i="1" dirty="0" smtClean="0">
                <a:solidFill>
                  <a:srgbClr val="FF0000"/>
                </a:solidFill>
              </a:rPr>
              <a:t>  </a:t>
            </a:r>
            <a:r>
              <a:rPr lang="fr-CH" sz="2000" b="1" i="1" dirty="0" smtClean="0">
                <a:solidFill>
                  <a:srgbClr val="FF0000"/>
                </a:solidFill>
              </a:rPr>
              <a:t>           </a:t>
            </a:r>
            <a:r>
              <a:rPr lang="ru-RU" sz="2000" b="1" i="1" dirty="0" smtClean="0">
                <a:solidFill>
                  <a:srgbClr val="FF0000"/>
                </a:solidFill>
              </a:rPr>
              <a:t> </a:t>
            </a:r>
            <a:r>
              <a:rPr lang="fr-CH" sz="2000" b="1" i="1" dirty="0" smtClean="0">
                <a:solidFill>
                  <a:srgbClr val="FF0000"/>
                </a:solidFill>
              </a:rPr>
              <a:t> </a:t>
            </a:r>
            <a:r>
              <a:rPr lang="fr-CH" sz="2000" i="1" dirty="0" smtClean="0"/>
              <a:t>j’</a:t>
            </a:r>
            <a:r>
              <a:rPr lang="fr-CH" sz="2000" b="1" i="1" dirty="0" smtClean="0">
                <a:solidFill>
                  <a:srgbClr val="FF0000"/>
                </a:solidFill>
              </a:rPr>
              <a:t>aurais parlé                                        </a:t>
            </a:r>
            <a:r>
              <a:rPr lang="fr-CH" sz="2000" i="1" dirty="0" smtClean="0"/>
              <a:t>je</a:t>
            </a:r>
            <a:r>
              <a:rPr lang="fr-CH" sz="2000" b="1" i="1" dirty="0" smtClean="0">
                <a:solidFill>
                  <a:srgbClr val="FF0000"/>
                </a:solidFill>
              </a:rPr>
              <a:t> serais venu</a:t>
            </a:r>
            <a:r>
              <a:rPr lang="fr-CH" sz="2000" b="1" i="1" u="sng" dirty="0" smtClean="0">
                <a:solidFill>
                  <a:srgbClr val="FF0000"/>
                </a:solidFill>
              </a:rPr>
              <a:t>(e)</a:t>
            </a:r>
          </a:p>
          <a:p>
            <a:pPr>
              <a:buFont typeface="Wingdings 2" pitchFamily="18" charset="2"/>
              <a:buNone/>
            </a:pPr>
            <a:r>
              <a:rPr lang="fr-CH" sz="2000" b="1" i="1" dirty="0" smtClean="0">
                <a:solidFill>
                  <a:srgbClr val="FF0000"/>
                </a:solidFill>
              </a:rPr>
              <a:t>              </a:t>
            </a:r>
            <a:r>
              <a:rPr lang="fr-CH" sz="2000" i="1" dirty="0" smtClean="0"/>
              <a:t>tu</a:t>
            </a:r>
            <a:r>
              <a:rPr lang="fr-CH" sz="2000" b="1" i="1" dirty="0" smtClean="0">
                <a:solidFill>
                  <a:srgbClr val="FF0000"/>
                </a:solidFill>
              </a:rPr>
              <a:t> aurais parlé                                      </a:t>
            </a:r>
            <a:r>
              <a:rPr lang="fr-CH" sz="2000" i="1" dirty="0" smtClean="0"/>
              <a:t>tu</a:t>
            </a:r>
            <a:r>
              <a:rPr lang="fr-CH" sz="2000" b="1" i="1" dirty="0" smtClean="0">
                <a:solidFill>
                  <a:srgbClr val="FF0000"/>
                </a:solidFill>
              </a:rPr>
              <a:t> serais venu</a:t>
            </a:r>
            <a:r>
              <a:rPr lang="fr-CH" sz="2000" b="1" i="1" u="sng" dirty="0" smtClean="0">
                <a:solidFill>
                  <a:srgbClr val="FF0000"/>
                </a:solidFill>
              </a:rPr>
              <a:t>(e)</a:t>
            </a:r>
          </a:p>
          <a:p>
            <a:pPr>
              <a:buFont typeface="Wingdings 2" pitchFamily="18" charset="2"/>
              <a:buNone/>
            </a:pPr>
            <a:r>
              <a:rPr lang="fr-CH" sz="2000" b="1" i="1" dirty="0" smtClean="0">
                <a:solidFill>
                  <a:srgbClr val="FF0000"/>
                </a:solidFill>
              </a:rPr>
              <a:t>              </a:t>
            </a:r>
            <a:r>
              <a:rPr lang="fr-CH" sz="2000" i="1" dirty="0" smtClean="0"/>
              <a:t>il</a:t>
            </a:r>
            <a:r>
              <a:rPr lang="fr-CH" sz="2000" b="1" i="1" dirty="0" smtClean="0">
                <a:solidFill>
                  <a:srgbClr val="FF0000"/>
                </a:solidFill>
              </a:rPr>
              <a:t> aurait parlé                                        </a:t>
            </a:r>
            <a:r>
              <a:rPr lang="fr-CH" sz="2000" i="1" dirty="0" smtClean="0"/>
              <a:t>il</a:t>
            </a:r>
            <a:r>
              <a:rPr lang="fr-CH" sz="2000" b="1" i="1" dirty="0" smtClean="0">
                <a:solidFill>
                  <a:srgbClr val="FF0000"/>
                </a:solidFill>
              </a:rPr>
              <a:t> serait venu</a:t>
            </a:r>
          </a:p>
          <a:p>
            <a:pPr>
              <a:buFont typeface="Wingdings 2" pitchFamily="18" charset="2"/>
              <a:buNone/>
            </a:pPr>
            <a:r>
              <a:rPr lang="fr-CH" sz="2000" b="1" i="1" dirty="0" smtClean="0">
                <a:solidFill>
                  <a:srgbClr val="FF0000"/>
                </a:solidFill>
              </a:rPr>
              <a:t>             </a:t>
            </a:r>
            <a:r>
              <a:rPr lang="fr-CH" sz="2000" i="1" dirty="0" smtClean="0"/>
              <a:t>nous</a:t>
            </a:r>
            <a:r>
              <a:rPr lang="fr-CH" sz="2000" b="1" i="1" dirty="0" smtClean="0">
                <a:solidFill>
                  <a:srgbClr val="FF0000"/>
                </a:solidFill>
              </a:rPr>
              <a:t> aurions parlé                               </a:t>
            </a:r>
            <a:r>
              <a:rPr lang="fr-CH" sz="2000" i="1" dirty="0" smtClean="0"/>
              <a:t>nous</a:t>
            </a:r>
            <a:r>
              <a:rPr lang="fr-CH" sz="2000" b="1" i="1" dirty="0" smtClean="0">
                <a:solidFill>
                  <a:srgbClr val="FF0000"/>
                </a:solidFill>
              </a:rPr>
              <a:t> serions venu</a:t>
            </a:r>
            <a:r>
              <a:rPr lang="fr-CH" sz="2000" b="1" i="1" u="sng" dirty="0" smtClean="0">
                <a:solidFill>
                  <a:srgbClr val="FF0000"/>
                </a:solidFill>
              </a:rPr>
              <a:t>s</a:t>
            </a:r>
          </a:p>
          <a:p>
            <a:pPr>
              <a:buFont typeface="Wingdings 2" pitchFamily="18" charset="2"/>
              <a:buNone/>
            </a:pPr>
            <a:r>
              <a:rPr lang="fr-CH" sz="2000" b="1" i="1" dirty="0" smtClean="0">
                <a:solidFill>
                  <a:srgbClr val="FF0000"/>
                </a:solidFill>
              </a:rPr>
              <a:t>             </a:t>
            </a:r>
            <a:r>
              <a:rPr lang="fr-CH" sz="2000" i="1" dirty="0" smtClean="0"/>
              <a:t>vous</a:t>
            </a:r>
            <a:r>
              <a:rPr lang="fr-CH" sz="2000" b="1" i="1" dirty="0" smtClean="0">
                <a:solidFill>
                  <a:srgbClr val="FF0000"/>
                </a:solidFill>
              </a:rPr>
              <a:t> auriez parlé                                  </a:t>
            </a:r>
            <a:r>
              <a:rPr lang="fr-CH" sz="2000" i="1" dirty="0" smtClean="0"/>
              <a:t>vous</a:t>
            </a:r>
            <a:r>
              <a:rPr lang="fr-CH" sz="2000" b="1" i="1" dirty="0" smtClean="0">
                <a:solidFill>
                  <a:srgbClr val="FF0000"/>
                </a:solidFill>
              </a:rPr>
              <a:t> seriez venu</a:t>
            </a:r>
            <a:r>
              <a:rPr lang="fr-CH" sz="2000" b="1" i="1" u="sng" dirty="0" smtClean="0">
                <a:solidFill>
                  <a:srgbClr val="FF0000"/>
                </a:solidFill>
              </a:rPr>
              <a:t>(e, es, s)</a:t>
            </a:r>
          </a:p>
          <a:p>
            <a:pPr>
              <a:buFont typeface="Wingdings 2" pitchFamily="18" charset="2"/>
              <a:buNone/>
            </a:pPr>
            <a:r>
              <a:rPr lang="fr-CH" sz="2000" b="1" i="1" dirty="0" smtClean="0">
                <a:solidFill>
                  <a:srgbClr val="FF0000"/>
                </a:solidFill>
              </a:rPr>
              <a:t>             </a:t>
            </a:r>
            <a:r>
              <a:rPr lang="fr-CH" sz="2000" i="1" dirty="0" smtClean="0"/>
              <a:t>ils</a:t>
            </a:r>
            <a:r>
              <a:rPr lang="fr-CH" sz="2000" b="1" i="1" dirty="0" smtClean="0">
                <a:solidFill>
                  <a:srgbClr val="FF0000"/>
                </a:solidFill>
              </a:rPr>
              <a:t> auraient parlé                                  </a:t>
            </a:r>
            <a:r>
              <a:rPr lang="fr-CH" sz="2000" i="1" dirty="0" smtClean="0"/>
              <a:t>ils </a:t>
            </a:r>
            <a:r>
              <a:rPr lang="fr-CH" sz="2000" b="1" i="1" dirty="0" smtClean="0">
                <a:solidFill>
                  <a:srgbClr val="FF0000"/>
                </a:solidFill>
              </a:rPr>
              <a:t>seraient venu</a:t>
            </a:r>
            <a:r>
              <a:rPr lang="fr-CH" sz="2000" b="1" i="1" u="sng" dirty="0" smtClean="0">
                <a:solidFill>
                  <a:srgbClr val="FF0000"/>
                </a:solidFill>
              </a:rPr>
              <a:t>s</a:t>
            </a:r>
            <a:r>
              <a:rPr lang="fr-CH" sz="2000" b="1" i="1" dirty="0" smtClean="0">
                <a:solidFill>
                  <a:srgbClr val="FF0000"/>
                </a:solidFill>
              </a:rPr>
              <a:t> </a:t>
            </a:r>
          </a:p>
          <a:p>
            <a:pPr>
              <a:buFont typeface="Wingdings 2" pitchFamily="18" charset="2"/>
              <a:buNone/>
            </a:pPr>
            <a:endParaRPr lang="fr-CH" sz="20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785812"/>
          </a:xfrm>
        </p:spPr>
        <p:txBody>
          <a:bodyPr/>
          <a:lstStyle/>
          <a:p>
            <a:pPr algn="ctr"/>
            <a:r>
              <a:rPr lang="fr-CH" sz="2800" b="1" i="1" dirty="0" smtClean="0"/>
              <a:t>Le conditionnel passé</a:t>
            </a:r>
            <a:endParaRPr lang="en-US" sz="2800" i="1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42875" y="1000125"/>
            <a:ext cx="8858250" cy="550068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dirty="0" smtClean="0"/>
              <a:t>  </a:t>
            </a:r>
            <a:r>
              <a:rPr lang="fr-CH" dirty="0" smtClean="0"/>
              <a:t>         </a:t>
            </a:r>
          </a:p>
          <a:p>
            <a:pPr>
              <a:buFont typeface="Wingdings 2" pitchFamily="18" charset="2"/>
              <a:buNone/>
            </a:pPr>
            <a:r>
              <a:rPr lang="fr-CH" sz="2000" dirty="0" smtClean="0"/>
              <a:t>              </a:t>
            </a:r>
            <a:r>
              <a:rPr lang="fr-CH" sz="2000" b="1" dirty="0" smtClean="0"/>
              <a:t>exprime une action supposée dans le passé :</a:t>
            </a:r>
            <a:endParaRPr lang="ru-RU" sz="2000" b="1" dirty="0" smtClean="0"/>
          </a:p>
          <a:p>
            <a:pPr>
              <a:buFont typeface="Wingdings 2" pitchFamily="18" charset="2"/>
              <a:buNone/>
            </a:pPr>
            <a:endParaRPr lang="ru-RU" sz="2000" dirty="0" smtClean="0"/>
          </a:p>
          <a:p>
            <a:pPr>
              <a:buFont typeface="Wingdings 2" pitchFamily="18" charset="2"/>
              <a:buNone/>
            </a:pPr>
            <a:r>
              <a:rPr lang="fr-CH" sz="2000" dirty="0" smtClean="0"/>
              <a:t>                 </a:t>
            </a:r>
            <a:r>
              <a:rPr lang="fr-CH" sz="2000" i="1" dirty="0" smtClean="0"/>
              <a:t>J’ai fait ce travail mais mon frère l’</a:t>
            </a:r>
            <a:r>
              <a:rPr lang="fr-CH" sz="2000" b="1" i="1" dirty="0" smtClean="0">
                <a:solidFill>
                  <a:srgbClr val="FF0000"/>
                </a:solidFill>
              </a:rPr>
              <a:t>aurait fait </a:t>
            </a:r>
            <a:r>
              <a:rPr lang="fr-CH" sz="2000" i="1" dirty="0" smtClean="0"/>
              <a:t>mieux que moi.</a:t>
            </a:r>
          </a:p>
          <a:p>
            <a:pPr>
              <a:buFont typeface="Wingdings 2" pitchFamily="18" charset="2"/>
              <a:buNone/>
            </a:pPr>
            <a:endParaRPr lang="fr-CH" sz="2000" dirty="0" smtClean="0"/>
          </a:p>
          <a:p>
            <a:pPr>
              <a:buFont typeface="Wingdings 2" pitchFamily="18" charset="2"/>
              <a:buNone/>
            </a:pPr>
            <a:endParaRPr lang="fr-CH" sz="2000" dirty="0" smtClean="0"/>
          </a:p>
          <a:p>
            <a:pPr>
              <a:buFont typeface="Wingdings 2" pitchFamily="18" charset="2"/>
              <a:buNone/>
            </a:pPr>
            <a:r>
              <a:rPr lang="fr-CH" sz="2000" dirty="0" smtClean="0"/>
              <a:t>            </a:t>
            </a:r>
          </a:p>
          <a:p>
            <a:pPr>
              <a:buFont typeface="Wingdings 2" pitchFamily="18" charset="2"/>
              <a:buNone/>
            </a:pPr>
            <a:r>
              <a:rPr lang="fr-CH" sz="2000" dirty="0" smtClean="0"/>
              <a:t>             </a:t>
            </a:r>
            <a:r>
              <a:rPr lang="fr-CH" sz="2000" b="1" dirty="0" smtClean="0"/>
              <a:t>exprime un reproche :</a:t>
            </a:r>
          </a:p>
          <a:p>
            <a:pPr>
              <a:buFont typeface="Wingdings 2" pitchFamily="18" charset="2"/>
              <a:buNone/>
            </a:pPr>
            <a:r>
              <a:rPr lang="fr-CH" sz="2000" b="1" dirty="0" smtClean="0"/>
              <a:t>                                         </a:t>
            </a:r>
            <a:endParaRPr lang="fr-CH" sz="2000" b="1" i="1" dirty="0" smtClean="0"/>
          </a:p>
          <a:p>
            <a:pPr>
              <a:buFont typeface="Wingdings 2" pitchFamily="18" charset="2"/>
              <a:buNone/>
            </a:pPr>
            <a:endParaRPr lang="fr-CH" sz="2000" i="1" dirty="0" smtClean="0"/>
          </a:p>
          <a:p>
            <a:pPr>
              <a:buFont typeface="Wingdings 2" pitchFamily="18" charset="2"/>
              <a:buNone/>
            </a:pPr>
            <a:r>
              <a:rPr lang="fr-CH" sz="2000" i="1" dirty="0" smtClean="0"/>
              <a:t>                   Tu m’as encore menti! Tu </a:t>
            </a:r>
            <a:r>
              <a:rPr lang="fr-CH" sz="2000" b="1" i="1" dirty="0" smtClean="0">
                <a:solidFill>
                  <a:srgbClr val="FF0000"/>
                </a:solidFill>
              </a:rPr>
              <a:t>aurais dû </a:t>
            </a:r>
            <a:r>
              <a:rPr lang="fr-CH" sz="2000" i="1" dirty="0" smtClean="0"/>
              <a:t>dire la vérité!    </a:t>
            </a:r>
            <a:endParaRPr lang="en-US" sz="2000" i="1" dirty="0" smtClean="0"/>
          </a:p>
        </p:txBody>
      </p:sp>
      <p:sp>
        <p:nvSpPr>
          <p:cNvPr id="5" name="Flowchart: Connector 4"/>
          <p:cNvSpPr/>
          <p:nvPr/>
        </p:nvSpPr>
        <p:spPr>
          <a:xfrm>
            <a:off x="857250" y="1625942"/>
            <a:ext cx="142875" cy="14287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Flowchart: Connector 5"/>
          <p:cNvSpPr/>
          <p:nvPr/>
        </p:nvSpPr>
        <p:spPr>
          <a:xfrm>
            <a:off x="785812" y="3910215"/>
            <a:ext cx="142875" cy="14287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Placeholder 5"/>
          <p:cNvSpPr>
            <a:spLocks noGrp="1"/>
          </p:cNvSpPr>
          <p:nvPr>
            <p:ph type="body" idx="1"/>
          </p:nvPr>
        </p:nvSpPr>
        <p:spPr>
          <a:xfrm>
            <a:off x="457200" y="642938"/>
            <a:ext cx="4040188" cy="5715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fr-CH" sz="2000" i="1" dirty="0" smtClean="0">
                <a:solidFill>
                  <a:schemeClr val="tx1"/>
                </a:solidFill>
              </a:rPr>
              <a:t>conseil</a:t>
            </a:r>
            <a:r>
              <a:rPr lang="fr-CH" i="1" dirty="0" smtClean="0">
                <a:solidFill>
                  <a:schemeClr val="tx1"/>
                </a:solidFill>
              </a:rPr>
              <a:t> </a:t>
            </a:r>
            <a:r>
              <a:rPr lang="fr-CH" dirty="0" smtClean="0"/>
              <a:t> - </a:t>
            </a:r>
            <a:r>
              <a:rPr lang="fr-CH" sz="2000" dirty="0" smtClean="0"/>
              <a:t>conditionnel</a:t>
            </a:r>
            <a:r>
              <a:rPr lang="fr-CH" dirty="0" smtClean="0"/>
              <a:t> </a:t>
            </a:r>
            <a:r>
              <a:rPr lang="fr-CH" sz="2000" dirty="0" smtClean="0"/>
              <a:t>présent</a:t>
            </a:r>
            <a:endParaRPr lang="en-US" sz="2000" dirty="0" smtClean="0"/>
          </a:p>
        </p:txBody>
      </p:sp>
      <p:sp>
        <p:nvSpPr>
          <p:cNvPr id="8196" name="Text Placeholder 7"/>
          <p:cNvSpPr>
            <a:spLocks noGrp="1"/>
          </p:cNvSpPr>
          <p:nvPr>
            <p:ph type="body" sz="half" idx="3"/>
          </p:nvPr>
        </p:nvSpPr>
        <p:spPr>
          <a:xfrm>
            <a:off x="4645025" y="642938"/>
            <a:ext cx="4041775" cy="5715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fr-CH" sz="2000" i="1" dirty="0" smtClean="0">
                <a:solidFill>
                  <a:schemeClr val="tx1"/>
                </a:solidFill>
              </a:rPr>
              <a:t>reproche</a:t>
            </a:r>
            <a:r>
              <a:rPr lang="fr-CH" sz="2000" dirty="0" smtClean="0"/>
              <a:t>  -  conditionnel passé</a:t>
            </a:r>
            <a:endParaRPr lang="en-US" dirty="0" smtClean="0"/>
          </a:p>
        </p:txBody>
      </p:sp>
      <p:sp>
        <p:nvSpPr>
          <p:cNvPr id="8197" name="Content Placeholder 6"/>
          <p:cNvSpPr>
            <a:spLocks noGrp="1"/>
          </p:cNvSpPr>
          <p:nvPr>
            <p:ph sz="quarter" idx="2"/>
          </p:nvPr>
        </p:nvSpPr>
        <p:spPr>
          <a:xfrm>
            <a:off x="142875" y="1357313"/>
            <a:ext cx="4354513" cy="5143500"/>
          </a:xfrm>
          <a:ln>
            <a:solidFill>
              <a:schemeClr val="tx2"/>
            </a:solidFill>
          </a:ln>
        </p:spPr>
        <p:txBody>
          <a:bodyPr/>
          <a:lstStyle/>
          <a:p>
            <a:pPr>
              <a:buFont typeface="Wingdings 2" pitchFamily="18" charset="2"/>
              <a:buNone/>
            </a:pPr>
            <a:endParaRPr lang="ru-RU" sz="1800" b="1" dirty="0" smtClean="0"/>
          </a:p>
          <a:p>
            <a:pPr>
              <a:buFont typeface="Wingdings 2" pitchFamily="18" charset="2"/>
              <a:buNone/>
            </a:pPr>
            <a:r>
              <a:rPr lang="ru-RU" sz="1800" b="1" dirty="0" smtClean="0"/>
              <a:t>                     </a:t>
            </a:r>
            <a:r>
              <a:rPr lang="fr-CH" sz="1800" b="1" dirty="0" smtClean="0"/>
              <a:t> </a:t>
            </a:r>
            <a:r>
              <a:rPr lang="fr-CH" sz="2000" b="1" i="1" dirty="0" smtClean="0"/>
              <a:t>Tu devrais…</a:t>
            </a:r>
          </a:p>
          <a:p>
            <a:pPr>
              <a:buFont typeface="Wingdings 2" pitchFamily="18" charset="2"/>
              <a:buNone/>
            </a:pPr>
            <a:r>
              <a:rPr lang="fr-CH" sz="2000" b="1" i="1" dirty="0" smtClean="0"/>
              <a:t>           </a:t>
            </a:r>
            <a:r>
              <a:rPr lang="ru-RU" sz="2000" b="1" i="1" dirty="0" smtClean="0"/>
              <a:t>      </a:t>
            </a:r>
            <a:r>
              <a:rPr lang="fr-CH" sz="2000" b="1" i="1" dirty="0" smtClean="0"/>
              <a:t> Vous pourriez</a:t>
            </a:r>
          </a:p>
          <a:p>
            <a:pPr>
              <a:buFont typeface="Wingdings 2" pitchFamily="18" charset="2"/>
              <a:buNone/>
            </a:pPr>
            <a:r>
              <a:rPr lang="fr-CH" sz="2000" b="1" i="1" dirty="0" smtClean="0"/>
              <a:t>        </a:t>
            </a:r>
            <a:r>
              <a:rPr lang="ru-RU" sz="2000" b="1" i="1" dirty="0" smtClean="0"/>
              <a:t>     </a:t>
            </a:r>
            <a:r>
              <a:rPr lang="fr-CH" sz="2000" b="1" i="1" dirty="0" smtClean="0"/>
              <a:t> Il vaudrait mieux…</a:t>
            </a:r>
          </a:p>
          <a:p>
            <a:pPr>
              <a:buFont typeface="Wingdings 2" pitchFamily="18" charset="2"/>
              <a:buNone/>
            </a:pPr>
            <a:r>
              <a:rPr lang="fr-CH" sz="2000" b="1" i="1" dirty="0" smtClean="0"/>
              <a:t>         </a:t>
            </a:r>
            <a:r>
              <a:rPr lang="ru-RU" sz="2000" b="1" i="1" dirty="0" smtClean="0"/>
              <a:t>    </a:t>
            </a:r>
            <a:r>
              <a:rPr lang="fr-CH" sz="2000" b="1" i="1" dirty="0" smtClean="0"/>
              <a:t>Tu ferais mieux </a:t>
            </a:r>
            <a:r>
              <a:rPr lang="fr-CH" sz="2000" b="1" i="1" u="sng" dirty="0" smtClean="0"/>
              <a:t>de</a:t>
            </a:r>
            <a:r>
              <a:rPr lang="fr-CH" sz="2000" b="1" i="1" dirty="0" smtClean="0"/>
              <a:t>…</a:t>
            </a:r>
            <a:r>
              <a:rPr lang="ru-RU" sz="2000" b="1" i="1" dirty="0" smtClean="0"/>
              <a:t>  </a:t>
            </a:r>
            <a:r>
              <a:rPr lang="ru-RU" sz="2000" b="1" i="1" dirty="0" smtClean="0">
                <a:solidFill>
                  <a:srgbClr val="FF0000"/>
                </a:solidFill>
              </a:rPr>
              <a:t>!</a:t>
            </a:r>
            <a:endParaRPr lang="fr-CH" sz="2000" b="1" i="1" dirty="0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fr-CH" sz="1800" b="1" dirty="0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fr-CH" sz="1800" b="1" dirty="0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fr-CH" sz="2000" b="1" dirty="0" smtClean="0"/>
          </a:p>
          <a:p>
            <a:pPr>
              <a:buFont typeface="Wingdings 2" pitchFamily="18" charset="2"/>
              <a:buNone/>
            </a:pPr>
            <a:endParaRPr lang="fr-CH" sz="2000" b="1" dirty="0" smtClean="0"/>
          </a:p>
          <a:p>
            <a:pPr>
              <a:buFont typeface="Wingdings 2" pitchFamily="18" charset="2"/>
              <a:buNone/>
            </a:pPr>
            <a:r>
              <a:rPr lang="fr-CH" sz="2000" b="1" i="1" dirty="0" smtClean="0"/>
              <a:t>        </a:t>
            </a:r>
            <a:r>
              <a:rPr lang="fr-CH" sz="2000" i="1" dirty="0" smtClean="0"/>
              <a:t>Tu </a:t>
            </a:r>
            <a:r>
              <a:rPr lang="fr-CH" sz="2000" b="1" i="1" dirty="0" smtClean="0">
                <a:solidFill>
                  <a:srgbClr val="FF0000"/>
                </a:solidFill>
              </a:rPr>
              <a:t>pourrais</a:t>
            </a:r>
            <a:r>
              <a:rPr lang="fr-CH" sz="2000" i="1" dirty="0" smtClean="0">
                <a:solidFill>
                  <a:srgbClr val="FF0000"/>
                </a:solidFill>
              </a:rPr>
              <a:t> </a:t>
            </a:r>
            <a:r>
              <a:rPr lang="fr-CH" sz="2000" i="1" dirty="0" smtClean="0"/>
              <a:t>dire la vérité!</a:t>
            </a:r>
            <a:endParaRPr lang="ru-RU" sz="2000" i="1" dirty="0" smtClean="0"/>
          </a:p>
          <a:p>
            <a:pPr>
              <a:buFont typeface="Wingdings 2" pitchFamily="18" charset="2"/>
              <a:buNone/>
            </a:pPr>
            <a:r>
              <a:rPr lang="fr-CH" sz="2000" i="1" dirty="0" smtClean="0"/>
              <a:t>         Tu </a:t>
            </a:r>
            <a:r>
              <a:rPr lang="fr-CH" sz="2000" b="1" i="1" dirty="0" smtClean="0">
                <a:solidFill>
                  <a:srgbClr val="FF0000"/>
                </a:solidFill>
              </a:rPr>
              <a:t>ferais</a:t>
            </a:r>
            <a:r>
              <a:rPr lang="fr-CH" sz="2000" i="1" dirty="0" smtClean="0"/>
              <a:t> mieux </a:t>
            </a:r>
            <a:r>
              <a:rPr lang="fr-CH" sz="2000" b="1" i="1" u="sng" dirty="0" smtClean="0"/>
              <a:t>d</a:t>
            </a:r>
            <a:r>
              <a:rPr lang="fr-CH" sz="2000" i="1" dirty="0" smtClean="0"/>
              <a:t>’obéir!</a:t>
            </a:r>
          </a:p>
          <a:p>
            <a:pPr>
              <a:buFont typeface="Wingdings 2" pitchFamily="18" charset="2"/>
              <a:buNone/>
            </a:pPr>
            <a:r>
              <a:rPr lang="fr-CH" sz="2000" i="1" dirty="0" smtClean="0"/>
              <a:t>       Il </a:t>
            </a:r>
            <a:r>
              <a:rPr lang="fr-CH" sz="2000" b="1" i="1" dirty="0" smtClean="0">
                <a:solidFill>
                  <a:srgbClr val="FF0000"/>
                </a:solidFill>
              </a:rPr>
              <a:t>vaudrait mieux </a:t>
            </a:r>
            <a:r>
              <a:rPr lang="fr-CH" sz="2000" i="1" dirty="0" smtClean="0"/>
              <a:t>sortir plus tôt!</a:t>
            </a:r>
            <a:endParaRPr lang="en-US" sz="2000" i="1" dirty="0" smtClean="0"/>
          </a:p>
        </p:txBody>
      </p:sp>
      <p:sp>
        <p:nvSpPr>
          <p:cNvPr id="8198" name="Content Placeholder 8"/>
          <p:cNvSpPr>
            <a:spLocks noGrp="1"/>
          </p:cNvSpPr>
          <p:nvPr>
            <p:ph sz="quarter" idx="4"/>
          </p:nvPr>
        </p:nvSpPr>
        <p:spPr>
          <a:xfrm>
            <a:off x="4644008" y="1340768"/>
            <a:ext cx="4248472" cy="5184575"/>
          </a:xfrm>
          <a:ln>
            <a:solidFill>
              <a:schemeClr val="tx2"/>
            </a:solidFill>
          </a:ln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fr-CH" sz="2400" b="1" dirty="0" smtClean="0">
                <a:solidFill>
                  <a:srgbClr val="FF0000"/>
                </a:solidFill>
              </a:rPr>
              <a:t>              </a:t>
            </a:r>
          </a:p>
          <a:p>
            <a:pPr>
              <a:buFont typeface="Wingdings 2" pitchFamily="18" charset="2"/>
              <a:buNone/>
            </a:pPr>
            <a:r>
              <a:rPr lang="fr-CH" sz="2400" b="1" i="1" dirty="0" smtClean="0">
                <a:solidFill>
                  <a:srgbClr val="FF0000"/>
                </a:solidFill>
              </a:rPr>
              <a:t>               </a:t>
            </a:r>
            <a:r>
              <a:rPr lang="fr-CH" sz="2000" b="1" i="1" dirty="0" smtClean="0"/>
              <a:t>Tu aurais dû…</a:t>
            </a:r>
          </a:p>
          <a:p>
            <a:pPr>
              <a:buFont typeface="Wingdings 2" pitchFamily="18" charset="2"/>
              <a:buNone/>
            </a:pPr>
            <a:r>
              <a:rPr lang="fr-CH" sz="2000" b="1" i="1" dirty="0" smtClean="0"/>
              <a:t>                 Vous auriez pu…</a:t>
            </a:r>
          </a:p>
          <a:p>
            <a:pPr>
              <a:buFont typeface="Wingdings 2" pitchFamily="18" charset="2"/>
              <a:buNone/>
            </a:pPr>
            <a:r>
              <a:rPr lang="fr-CH" sz="2000" b="1" i="1" dirty="0" smtClean="0"/>
              <a:t>                  Il aurait fallu…</a:t>
            </a:r>
          </a:p>
          <a:p>
            <a:pPr>
              <a:buFont typeface="Wingdings 2" pitchFamily="18" charset="2"/>
              <a:buNone/>
            </a:pPr>
            <a:endParaRPr lang="fr-CH" sz="1800" b="1" dirty="0" smtClean="0"/>
          </a:p>
          <a:p>
            <a:pPr>
              <a:buFont typeface="Wingdings 2" pitchFamily="18" charset="2"/>
              <a:buNone/>
            </a:pPr>
            <a:endParaRPr lang="fr-CH" sz="2000" b="1" dirty="0" smtClean="0"/>
          </a:p>
          <a:p>
            <a:pPr>
              <a:buFont typeface="Wingdings 2" pitchFamily="18" charset="2"/>
              <a:buNone/>
            </a:pPr>
            <a:endParaRPr lang="fr-CH" sz="2000" b="1" dirty="0" smtClean="0"/>
          </a:p>
          <a:p>
            <a:pPr>
              <a:buFont typeface="Wingdings 2" pitchFamily="18" charset="2"/>
              <a:buNone/>
            </a:pPr>
            <a:endParaRPr lang="fr-CH" sz="2000" b="1" dirty="0" smtClean="0"/>
          </a:p>
          <a:p>
            <a:pPr>
              <a:buFont typeface="Wingdings 2" pitchFamily="18" charset="2"/>
              <a:buNone/>
            </a:pPr>
            <a:r>
              <a:rPr lang="fr-CH" sz="2000" i="1" dirty="0" smtClean="0"/>
              <a:t>         </a:t>
            </a:r>
          </a:p>
          <a:p>
            <a:pPr>
              <a:buFont typeface="Wingdings 2" pitchFamily="18" charset="2"/>
              <a:buNone/>
            </a:pPr>
            <a:r>
              <a:rPr lang="fr-CH" sz="2000" i="1" dirty="0" smtClean="0"/>
              <a:t>        Tu </a:t>
            </a:r>
            <a:r>
              <a:rPr lang="fr-CH" sz="2000" b="1" i="1" dirty="0" smtClean="0">
                <a:solidFill>
                  <a:srgbClr val="FF0000"/>
                </a:solidFill>
              </a:rPr>
              <a:t>aurais pu </a:t>
            </a:r>
            <a:r>
              <a:rPr lang="fr-CH" sz="2000" i="1" dirty="0" smtClean="0"/>
              <a:t>dire la vérité!</a:t>
            </a:r>
          </a:p>
          <a:p>
            <a:pPr>
              <a:buFont typeface="Wingdings 2" pitchFamily="18" charset="2"/>
              <a:buNone/>
            </a:pPr>
            <a:r>
              <a:rPr lang="fr-CH" sz="2000" i="1" dirty="0" smtClean="0"/>
              <a:t>       Vous </a:t>
            </a:r>
            <a:r>
              <a:rPr lang="fr-CH" sz="2000" b="1" i="1" dirty="0" smtClean="0">
                <a:solidFill>
                  <a:srgbClr val="FF0000"/>
                </a:solidFill>
              </a:rPr>
              <a:t>auriez pu </a:t>
            </a:r>
            <a:r>
              <a:rPr lang="fr-CH" sz="2000" i="1" dirty="0" smtClean="0"/>
              <a:t>me prévenir!</a:t>
            </a:r>
          </a:p>
          <a:p>
            <a:pPr>
              <a:buFont typeface="Wingdings 2" pitchFamily="18" charset="2"/>
              <a:buNone/>
            </a:pPr>
            <a:r>
              <a:rPr lang="fr-CH" sz="2000" i="1" dirty="0" smtClean="0"/>
              <a:t>          Il </a:t>
            </a:r>
            <a:r>
              <a:rPr lang="fr-CH" sz="2000" b="1" i="1" dirty="0" smtClean="0">
                <a:solidFill>
                  <a:srgbClr val="FF0000"/>
                </a:solidFill>
              </a:rPr>
              <a:t>aurait fallu </a:t>
            </a:r>
            <a:r>
              <a:rPr lang="fr-CH" sz="2000" i="1" dirty="0" smtClean="0"/>
              <a:t>dire la vérité!</a:t>
            </a:r>
            <a:endParaRPr lang="en-US" i="1" dirty="0" smtClean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1660178" y="3820542"/>
            <a:ext cx="92868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6196681" y="3748535"/>
            <a:ext cx="9286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75</TotalTime>
  <Words>675</Words>
  <Application>Microsoft Office PowerPoint</Application>
  <PresentationFormat>Affichage à l'écran (4:3)</PresentationFormat>
  <Paragraphs>118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Cambria</vt:lpstr>
      <vt:lpstr>Franklin Gothic Book</vt:lpstr>
      <vt:lpstr>Lucida Sans Unicode</vt:lpstr>
      <vt:lpstr>Perpetua</vt:lpstr>
      <vt:lpstr>Wingdings 2</vt:lpstr>
      <vt:lpstr>Capitaux</vt:lpstr>
      <vt:lpstr>Le mode conditionnel</vt:lpstr>
      <vt:lpstr>Lisez le texte.</vt:lpstr>
      <vt:lpstr>Le conditionnel présent </vt:lpstr>
      <vt:lpstr>Les verbes irréguliers</vt:lpstr>
      <vt:lpstr>Présentation PowerPoint</vt:lpstr>
      <vt:lpstr>Présentation PowerPoint</vt:lpstr>
      <vt:lpstr>Le conditionnel passé </vt:lpstr>
      <vt:lpstr>Le conditionnel passé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mode conditionnel</dc:title>
  <dc:creator>Savioz Olga</dc:creator>
  <cp:lastModifiedBy>Olga Savioz</cp:lastModifiedBy>
  <cp:revision>41</cp:revision>
  <dcterms:created xsi:type="dcterms:W3CDTF">2015-03-14T15:52:46Z</dcterms:created>
  <dcterms:modified xsi:type="dcterms:W3CDTF">2016-11-20T00:17:40Z</dcterms:modified>
</cp:coreProperties>
</file>