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72" r:id="rId3"/>
    <p:sldId id="274" r:id="rId4"/>
    <p:sldId id="275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CC99"/>
    <a:srgbClr val="FFCC00"/>
    <a:srgbClr val="FFFF99"/>
    <a:srgbClr val="FFFF66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846" y="203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5BC4-C9F4-476D-BC62-E7B49B8BA934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33D9-12FB-4930-A0F1-31C7388A5F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A33D9-12FB-4930-A0F1-31C7388A5F8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A33D9-12FB-4930-A0F1-31C7388A5F8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A33D9-12FB-4930-A0F1-31C7388A5F8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A33D9-12FB-4930-A0F1-31C7388A5F8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7951-7B75-4907-BABB-32B1CC08E49F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10D0-BC53-48D9-865C-B0732FD9A7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4016" y="-804951"/>
            <a:ext cx="7029400" cy="1609902"/>
          </a:xfrm>
          <a:prstGeom prst="rect">
            <a:avLst/>
          </a:prstGeom>
        </p:spPr>
      </p:pic>
      <p:pic>
        <p:nvPicPr>
          <p:cNvPr id="11" name="Image 10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9392" y="9103738"/>
            <a:ext cx="7029400" cy="1609902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5445224" y="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9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94174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Tekton Pro" pitchFamily="34" charset="0"/>
              </a:rPr>
              <a:t>Page  36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1914324" y="56456"/>
            <a:ext cx="3007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Passé composé : terminaisons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497960" y="2504728"/>
            <a:ext cx="360040" cy="1656184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Conjugaison</a:t>
            </a:r>
            <a:endParaRPr lang="fr-FR" dirty="0"/>
          </a:p>
        </p:txBody>
      </p:sp>
      <p:grpSp>
        <p:nvGrpSpPr>
          <p:cNvPr id="3" name="Groupe 28"/>
          <p:cNvGrpSpPr/>
          <p:nvPr/>
        </p:nvGrpSpPr>
        <p:grpSpPr>
          <a:xfrm>
            <a:off x="188640" y="1017112"/>
            <a:ext cx="6477370" cy="767536"/>
            <a:chOff x="116632" y="848546"/>
            <a:chExt cx="3978956" cy="704843"/>
          </a:xfrm>
        </p:grpSpPr>
        <p:sp>
          <p:nvSpPr>
            <p:cNvPr id="13" name="Arrondir un rectangle avec un coin diagonal 12"/>
            <p:cNvSpPr/>
            <p:nvPr/>
          </p:nvSpPr>
          <p:spPr>
            <a:xfrm>
              <a:off x="116632" y="848546"/>
              <a:ext cx="3934723" cy="704843"/>
            </a:xfrm>
            <a:prstGeom prst="round2DiagRect">
              <a:avLst/>
            </a:prstGeom>
            <a:gradFill>
              <a:gsLst>
                <a:gs pos="0">
                  <a:srgbClr val="FF9900"/>
                </a:gs>
                <a:gs pos="22000">
                  <a:srgbClr val="FFCC00"/>
                </a:gs>
                <a:gs pos="68000">
                  <a:srgbClr val="FFFF99"/>
                </a:gs>
              </a:gsLst>
              <a:lin ang="5400000" scaled="0"/>
            </a:gra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60865" y="877326"/>
              <a:ext cx="3934723" cy="6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fr-FR" sz="400" dirty="0" smtClean="0">
                <a:solidFill>
                  <a:schemeClr val="tx2"/>
                </a:solidFill>
                <a:latin typeface="KG Les Bouquinistes de Paris" pitchFamily="2" charset="0"/>
              </a:endParaRPr>
            </a:p>
            <a:p>
              <a:pPr marL="0" marR="0" lvl="0" indent="0" algn="l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3048000" algn="l"/>
                </a:tabLst>
              </a:pPr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Le passé composé est formé de : l’auxiliaire être ou avoir conjugué au présent + un participe passé (en –é  -u   -i  ou –</a:t>
              </a:r>
              <a:r>
                <a:rPr lang="fr-FR" sz="1050" dirty="0" err="1" smtClean="0">
                  <a:latin typeface="KG Les Bouquinistes de Paris" pitchFamily="2" charset="0"/>
                  <a:sym typeface="Wingdings" pitchFamily="2" charset="2"/>
                </a:rPr>
                <a:t>is</a:t>
              </a:r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fr-FR" sz="400" dirty="0" smtClean="0">
                <a:solidFill>
                  <a:schemeClr val="tx2"/>
                </a:solidFill>
                <a:latin typeface="KG Les Bouquinistes de Paris" pitchFamily="2" charset="0"/>
              </a:endParaRPr>
            </a:p>
            <a:p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Le participe passé s'accorde toujours avec le sujet, lorsque c'est l'auxiliaire être qui est utilisé. </a:t>
              </a:r>
            </a:p>
            <a:p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Le participe passé ne s'accorde généralement pas, lorsque c'est l'auxiliaire avoir qui est utilisé. 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47479" y="726014"/>
            <a:ext cx="1153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u="sng" dirty="0" smtClean="0">
                <a:solidFill>
                  <a:srgbClr val="FF9900"/>
                </a:solidFill>
                <a:latin typeface="KG Les Bouquinistes de Paris" pitchFamily="2" charset="0"/>
              </a:rPr>
              <a:t>Aide-mémoire</a:t>
            </a:r>
            <a:endParaRPr lang="fr-FR" sz="1600" dirty="0" smtClean="0">
              <a:solidFill>
                <a:srgbClr val="FF9900"/>
              </a:solidFill>
              <a:latin typeface="KG Les Bouquinistes de Paris" pitchFamily="2" charset="0"/>
            </a:endParaRPr>
          </a:p>
        </p:txBody>
      </p:sp>
      <p:cxnSp>
        <p:nvCxnSpPr>
          <p:cNvPr id="19" name="Connecteur droit 18"/>
          <p:cNvCxnSpPr>
            <a:endCxn id="11" idx="0"/>
          </p:cNvCxnSpPr>
          <p:nvPr/>
        </p:nvCxnSpPr>
        <p:spPr>
          <a:xfrm flipH="1">
            <a:off x="3415308" y="2144688"/>
            <a:ext cx="13691" cy="695905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332655" y="2000672"/>
            <a:ext cx="6048672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e 41"/>
          <p:cNvGrpSpPr/>
          <p:nvPr/>
        </p:nvGrpSpPr>
        <p:grpSpPr>
          <a:xfrm>
            <a:off x="44624" y="2177787"/>
            <a:ext cx="3312368" cy="1047021"/>
            <a:chOff x="476672" y="1640632"/>
            <a:chExt cx="3312368" cy="1047021"/>
          </a:xfrm>
        </p:grpSpPr>
        <p:grpSp>
          <p:nvGrpSpPr>
            <p:cNvPr id="24" name="Groupe 38"/>
            <p:cNvGrpSpPr/>
            <p:nvPr/>
          </p:nvGrpSpPr>
          <p:grpSpPr>
            <a:xfrm>
              <a:off x="476672" y="1640632"/>
              <a:ext cx="2877459" cy="288032"/>
              <a:chOff x="260648" y="776536"/>
              <a:chExt cx="2877459" cy="28803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48680" y="776536"/>
                <a:ext cx="258942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les phrases au passé composé</a:t>
                </a:r>
              </a:p>
            </p:txBody>
          </p:sp>
          <p:sp>
            <p:nvSpPr>
              <p:cNvPr id="29" name="Rectangle à coins arrondis 28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</a:t>
                </a:r>
                <a:endParaRPr lang="fr-FR" dirty="0"/>
              </a:p>
            </p:txBody>
          </p:sp>
        </p:grpSp>
        <p:sp>
          <p:nvSpPr>
            <p:cNvPr id="26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sommes allés à la patinoire.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plongeaient dans la piscine.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Sophie rangea sa chambre.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J’ai mangé une glace.</a:t>
              </a:r>
              <a:endParaRPr lang="fr-FR" sz="1200" dirty="0"/>
            </a:p>
          </p:txBody>
        </p:sp>
      </p:grpSp>
      <p:grpSp>
        <p:nvGrpSpPr>
          <p:cNvPr id="30" name="Groupe 41"/>
          <p:cNvGrpSpPr/>
          <p:nvPr/>
        </p:nvGrpSpPr>
        <p:grpSpPr>
          <a:xfrm>
            <a:off x="44624" y="3329915"/>
            <a:ext cx="3312368" cy="1047021"/>
            <a:chOff x="476672" y="1640632"/>
            <a:chExt cx="3312368" cy="1047021"/>
          </a:xfrm>
        </p:grpSpPr>
        <p:grpSp>
          <p:nvGrpSpPr>
            <p:cNvPr id="31" name="Groupe 38"/>
            <p:cNvGrpSpPr/>
            <p:nvPr/>
          </p:nvGrpSpPr>
          <p:grpSpPr>
            <a:xfrm>
              <a:off x="476672" y="1640632"/>
              <a:ext cx="2877459" cy="288032"/>
              <a:chOff x="260648" y="776536"/>
              <a:chExt cx="2877459" cy="2880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48680" y="776536"/>
                <a:ext cx="258942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les phrases au passé composé</a:t>
                </a:r>
              </a:p>
            </p:txBody>
          </p:sp>
          <p:sp>
            <p:nvSpPr>
              <p:cNvPr id="34" name="Rectangle à coins arrondis 33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2</a:t>
                </a:r>
                <a:endParaRPr lang="fr-FR" dirty="0"/>
              </a:p>
            </p:txBody>
          </p:sp>
        </p:grpSp>
        <p:sp>
          <p:nvSpPr>
            <p:cNvPr id="32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 avançait lentement.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Maman a perdu ses clés.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Léo est tombé du lit.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J’avais soif.</a:t>
              </a:r>
              <a:endParaRPr lang="fr-FR" sz="1200" dirty="0"/>
            </a:p>
          </p:txBody>
        </p:sp>
      </p:grpSp>
      <p:grpSp>
        <p:nvGrpSpPr>
          <p:cNvPr id="36" name="Groupe 41"/>
          <p:cNvGrpSpPr/>
          <p:nvPr/>
        </p:nvGrpSpPr>
        <p:grpSpPr>
          <a:xfrm>
            <a:off x="44624" y="4520952"/>
            <a:ext cx="3312368" cy="1047021"/>
            <a:chOff x="476672" y="1640632"/>
            <a:chExt cx="3312368" cy="1047021"/>
          </a:xfrm>
        </p:grpSpPr>
        <p:grpSp>
          <p:nvGrpSpPr>
            <p:cNvPr id="39" name="Groupe 38"/>
            <p:cNvGrpSpPr/>
            <p:nvPr/>
          </p:nvGrpSpPr>
          <p:grpSpPr>
            <a:xfrm>
              <a:off x="476672" y="1640632"/>
              <a:ext cx="2012415" cy="288032"/>
              <a:chOff x="260648" y="776536"/>
              <a:chExt cx="2012415" cy="288032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48680" y="776536"/>
                <a:ext cx="17243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Trouve le participe passé</a:t>
                </a:r>
              </a:p>
            </p:txBody>
          </p:sp>
          <p:sp>
            <p:nvSpPr>
              <p:cNvPr id="42" name="Rectangle à coins arrondis 41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</a:t>
                </a:r>
                <a:endParaRPr lang="fr-FR" dirty="0"/>
              </a:p>
            </p:txBody>
          </p:sp>
        </p:grpSp>
        <p:sp>
          <p:nvSpPr>
            <p:cNvPr id="40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manger 	</a:t>
              </a:r>
              <a:r>
                <a:rPr lang="fr-FR" sz="1200" dirty="0" smtClean="0">
                  <a:sym typeface="Wingdings"/>
                </a:rPr>
                <a:t> Nous avons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finir 	</a:t>
              </a:r>
              <a:r>
                <a:rPr lang="fr-FR" sz="1200" dirty="0" smtClean="0">
                  <a:sym typeface="Wingdings"/>
                </a:rPr>
                <a:t> J’ai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voir	</a:t>
              </a:r>
              <a:r>
                <a:rPr lang="fr-FR" sz="1200" dirty="0" smtClean="0">
                  <a:sym typeface="Wingdings"/>
                </a:rPr>
                <a:t> Ils ont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rendre 	</a:t>
              </a:r>
              <a:r>
                <a:rPr lang="fr-FR" sz="1200" dirty="0" smtClean="0">
                  <a:sym typeface="Wingdings"/>
                </a:rPr>
                <a:t> Nous avons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/>
            </a:p>
          </p:txBody>
        </p:sp>
      </p:grpSp>
      <p:grpSp>
        <p:nvGrpSpPr>
          <p:cNvPr id="43" name="Groupe 41"/>
          <p:cNvGrpSpPr/>
          <p:nvPr/>
        </p:nvGrpSpPr>
        <p:grpSpPr>
          <a:xfrm>
            <a:off x="44624" y="5706179"/>
            <a:ext cx="3312368" cy="1047021"/>
            <a:chOff x="476672" y="1640632"/>
            <a:chExt cx="3312368" cy="1047021"/>
          </a:xfrm>
        </p:grpSpPr>
        <p:grpSp>
          <p:nvGrpSpPr>
            <p:cNvPr id="44" name="Groupe 38"/>
            <p:cNvGrpSpPr/>
            <p:nvPr/>
          </p:nvGrpSpPr>
          <p:grpSpPr>
            <a:xfrm>
              <a:off x="476672" y="1640632"/>
              <a:ext cx="2012415" cy="288032"/>
              <a:chOff x="260648" y="776536"/>
              <a:chExt cx="2012415" cy="28803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8680" y="776536"/>
                <a:ext cx="172438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Trouve le participe passé</a:t>
                </a: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4</a:t>
                </a:r>
                <a:endParaRPr lang="fr-FR" dirty="0"/>
              </a:p>
            </p:txBody>
          </p:sp>
        </p:grpSp>
        <p:sp>
          <p:nvSpPr>
            <p:cNvPr id="45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sortir 	</a:t>
              </a:r>
              <a:r>
                <a:rPr lang="fr-FR" sz="1200" dirty="0" smtClean="0">
                  <a:sym typeface="Wingdings"/>
                </a:rPr>
                <a:t> Je suis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chercher	</a:t>
              </a:r>
              <a:r>
                <a:rPr lang="fr-FR" sz="1200" dirty="0" smtClean="0">
                  <a:sym typeface="Wingdings"/>
                </a:rPr>
                <a:t> Il a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croire	</a:t>
              </a:r>
              <a:r>
                <a:rPr lang="fr-FR" sz="1200" dirty="0" smtClean="0">
                  <a:sym typeface="Wingdings"/>
                </a:rPr>
                <a:t> nous avons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rendre 	</a:t>
              </a:r>
              <a:r>
                <a:rPr lang="fr-FR" sz="1200" dirty="0" smtClean="0">
                  <a:sym typeface="Wingdings"/>
                </a:rPr>
                <a:t> Tu as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endParaRPr lang="fr-FR" sz="1200" dirty="0"/>
            </a:p>
          </p:txBody>
        </p:sp>
      </p:grpSp>
      <p:grpSp>
        <p:nvGrpSpPr>
          <p:cNvPr id="48" name="Groupe 41"/>
          <p:cNvGrpSpPr/>
          <p:nvPr/>
        </p:nvGrpSpPr>
        <p:grpSpPr>
          <a:xfrm>
            <a:off x="44624" y="6897216"/>
            <a:ext cx="3312368" cy="1047021"/>
            <a:chOff x="476672" y="1640632"/>
            <a:chExt cx="3312368" cy="1047021"/>
          </a:xfrm>
        </p:grpSpPr>
        <p:grpSp>
          <p:nvGrpSpPr>
            <p:cNvPr id="49" name="Groupe 38"/>
            <p:cNvGrpSpPr/>
            <p:nvPr/>
          </p:nvGrpSpPr>
          <p:grpSpPr>
            <a:xfrm>
              <a:off x="476672" y="1640632"/>
              <a:ext cx="2883166" cy="288032"/>
              <a:chOff x="260648" y="776536"/>
              <a:chExt cx="2883166" cy="288032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48680" y="776536"/>
                <a:ext cx="25951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et écris le pronom qui convient</a:t>
                </a:r>
              </a:p>
            </p:txBody>
          </p:sp>
          <p:sp>
            <p:nvSpPr>
              <p:cNvPr id="52" name="Rectangle à coins arrondis 51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5</a:t>
                </a:r>
                <a:endParaRPr lang="fr-FR" dirty="0"/>
              </a:p>
            </p:txBody>
          </p:sp>
        </p:grpSp>
        <p:sp>
          <p:nvSpPr>
            <p:cNvPr id="50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avons cherché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est sorti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a compris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as retenu</a:t>
              </a:r>
              <a:endParaRPr lang="fr-FR" sz="1200" dirty="0"/>
            </a:p>
          </p:txBody>
        </p:sp>
      </p:grpSp>
      <p:grpSp>
        <p:nvGrpSpPr>
          <p:cNvPr id="53" name="Groupe 41"/>
          <p:cNvGrpSpPr/>
          <p:nvPr/>
        </p:nvGrpSpPr>
        <p:grpSpPr>
          <a:xfrm>
            <a:off x="44624" y="8010435"/>
            <a:ext cx="3312368" cy="1047021"/>
            <a:chOff x="476672" y="1640632"/>
            <a:chExt cx="3312368" cy="1047021"/>
          </a:xfrm>
        </p:grpSpPr>
        <p:grpSp>
          <p:nvGrpSpPr>
            <p:cNvPr id="54" name="Groupe 38"/>
            <p:cNvGrpSpPr/>
            <p:nvPr/>
          </p:nvGrpSpPr>
          <p:grpSpPr>
            <a:xfrm>
              <a:off x="476672" y="1640632"/>
              <a:ext cx="2883166" cy="288032"/>
              <a:chOff x="260648" y="776536"/>
              <a:chExt cx="2883166" cy="288032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8680" y="776536"/>
                <a:ext cx="25951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et écris le pronom qui convient</a:t>
                </a:r>
              </a:p>
            </p:txBody>
          </p:sp>
          <p:sp>
            <p:nvSpPr>
              <p:cNvPr id="57" name="Rectangle à coins arrondis 5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6</a:t>
                </a:r>
                <a:endParaRPr lang="fr-FR" dirty="0"/>
              </a:p>
            </p:txBody>
          </p:sp>
        </p:grpSp>
        <p:sp>
          <p:nvSpPr>
            <p:cNvPr id="55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sommes arrivés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as donné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sont montés</a:t>
              </a:r>
              <a:endParaRPr lang="fr-FR" sz="1200" dirty="0" smtClean="0"/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  <a:sym typeface="Wingdings"/>
                </a:rPr>
                <a:t>……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.</a:t>
              </a:r>
              <a:r>
                <a:rPr lang="fr-FR" sz="1200" dirty="0" smtClean="0">
                  <a:sym typeface="Wingdings"/>
                </a:rPr>
                <a:t>  ai appris</a:t>
              </a:r>
              <a:endParaRPr lang="fr-FR" sz="1200" dirty="0"/>
            </a:p>
          </p:txBody>
        </p:sp>
      </p:grpSp>
      <p:grpSp>
        <p:nvGrpSpPr>
          <p:cNvPr id="59" name="Groupe 41"/>
          <p:cNvGrpSpPr/>
          <p:nvPr/>
        </p:nvGrpSpPr>
        <p:grpSpPr>
          <a:xfrm>
            <a:off x="3573016" y="2177787"/>
            <a:ext cx="3312368" cy="1047021"/>
            <a:chOff x="476672" y="1640632"/>
            <a:chExt cx="3312368" cy="1047021"/>
          </a:xfrm>
        </p:grpSpPr>
        <p:grpSp>
          <p:nvGrpSpPr>
            <p:cNvPr id="60" name="Groupe 38"/>
            <p:cNvGrpSpPr/>
            <p:nvPr/>
          </p:nvGrpSpPr>
          <p:grpSpPr>
            <a:xfrm>
              <a:off x="476672" y="1640632"/>
              <a:ext cx="3104124" cy="288032"/>
              <a:chOff x="260648" y="776536"/>
              <a:chExt cx="3104124" cy="288032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48680" y="776536"/>
                <a:ext cx="28160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AVOIR et recopie</a:t>
                </a:r>
              </a:p>
            </p:txBody>
          </p:sp>
          <p:sp>
            <p:nvSpPr>
              <p:cNvPr id="63" name="Rectangle à coins arrondis 6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7</a:t>
                </a:r>
                <a:endParaRPr lang="fr-FR" dirty="0"/>
              </a:p>
            </p:txBody>
          </p:sp>
        </p:grpSp>
        <p:sp>
          <p:nvSpPr>
            <p:cNvPr id="61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lu des magazines.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Ils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pris leurs médicaments.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Tu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quitté l’hôpital.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rangé mes affaires.</a:t>
              </a:r>
              <a:endParaRPr lang="fr-FR" sz="1200" dirty="0"/>
            </a:p>
          </p:txBody>
        </p:sp>
      </p:grpSp>
      <p:grpSp>
        <p:nvGrpSpPr>
          <p:cNvPr id="64" name="Groupe 41"/>
          <p:cNvGrpSpPr/>
          <p:nvPr/>
        </p:nvGrpSpPr>
        <p:grpSpPr>
          <a:xfrm>
            <a:off x="3573016" y="3329915"/>
            <a:ext cx="3312368" cy="1047021"/>
            <a:chOff x="476672" y="1640632"/>
            <a:chExt cx="3312368" cy="1047021"/>
          </a:xfrm>
        </p:grpSpPr>
        <p:grpSp>
          <p:nvGrpSpPr>
            <p:cNvPr id="65" name="Groupe 38"/>
            <p:cNvGrpSpPr/>
            <p:nvPr/>
          </p:nvGrpSpPr>
          <p:grpSpPr>
            <a:xfrm>
              <a:off x="476672" y="1640632"/>
              <a:ext cx="2704976" cy="288032"/>
              <a:chOff x="260648" y="776536"/>
              <a:chExt cx="2704976" cy="28803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48680" y="776536"/>
                <a:ext cx="24169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et recopie</a:t>
                </a:r>
              </a:p>
            </p:txBody>
          </p:sp>
          <p:sp>
            <p:nvSpPr>
              <p:cNvPr id="68" name="Rectangle à coins arrondis 6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8</a:t>
                </a:r>
                <a:endParaRPr lang="fr-FR" dirty="0"/>
              </a:p>
            </p:txBody>
          </p:sp>
        </p:grpSp>
        <p:sp>
          <p:nvSpPr>
            <p:cNvPr id="66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sorti ses bijoux.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Vous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enfilé vos déguisements.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</a:t>
              </a:r>
              <a:r>
                <a:rPr lang="fr-FR" sz="1200" dirty="0" err="1" smtClean="0"/>
                <a:t>Noa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pris le costume de pirate.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préféré la tenue de princesse.</a:t>
              </a:r>
              <a:endParaRPr lang="fr-FR" sz="1200" dirty="0"/>
            </a:p>
          </p:txBody>
        </p:sp>
      </p:grpSp>
      <p:grpSp>
        <p:nvGrpSpPr>
          <p:cNvPr id="69" name="Groupe 41"/>
          <p:cNvGrpSpPr/>
          <p:nvPr/>
        </p:nvGrpSpPr>
        <p:grpSpPr>
          <a:xfrm>
            <a:off x="3573016" y="4448944"/>
            <a:ext cx="3312368" cy="1047021"/>
            <a:chOff x="476672" y="1640632"/>
            <a:chExt cx="3312368" cy="1047021"/>
          </a:xfrm>
        </p:grpSpPr>
        <p:grpSp>
          <p:nvGrpSpPr>
            <p:cNvPr id="70" name="Groupe 38"/>
            <p:cNvGrpSpPr/>
            <p:nvPr/>
          </p:nvGrpSpPr>
          <p:grpSpPr>
            <a:xfrm>
              <a:off x="476672" y="1640632"/>
              <a:ext cx="3070460" cy="288032"/>
              <a:chOff x="260648" y="776536"/>
              <a:chExt cx="3070460" cy="288032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48680" y="776536"/>
                <a:ext cx="278242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ETRE et recopie</a:t>
                </a:r>
              </a:p>
            </p:txBody>
          </p:sp>
          <p:sp>
            <p:nvSpPr>
              <p:cNvPr id="73" name="Rectangle à coins arrondis 7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9</a:t>
                </a:r>
                <a:endParaRPr lang="fr-FR" dirty="0"/>
              </a:p>
            </p:txBody>
          </p:sp>
        </p:grpSp>
        <p:sp>
          <p:nvSpPr>
            <p:cNvPr id="71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partis au cinéma.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Ils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venus juste après.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Tu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sorti nous prévenir.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rentré à ce moment-là.</a:t>
              </a:r>
              <a:endParaRPr lang="fr-FR" sz="1200" dirty="0"/>
            </a:p>
          </p:txBody>
        </p:sp>
      </p:grpSp>
      <p:grpSp>
        <p:nvGrpSpPr>
          <p:cNvPr id="74" name="Groupe 41"/>
          <p:cNvGrpSpPr/>
          <p:nvPr/>
        </p:nvGrpSpPr>
        <p:grpSpPr>
          <a:xfrm>
            <a:off x="3573016" y="5562163"/>
            <a:ext cx="3312368" cy="1047021"/>
            <a:chOff x="476672" y="1640632"/>
            <a:chExt cx="3312368" cy="1047021"/>
          </a:xfrm>
        </p:grpSpPr>
        <p:grpSp>
          <p:nvGrpSpPr>
            <p:cNvPr id="75" name="Groupe 38"/>
            <p:cNvGrpSpPr/>
            <p:nvPr/>
          </p:nvGrpSpPr>
          <p:grpSpPr>
            <a:xfrm>
              <a:off x="476672" y="1640632"/>
              <a:ext cx="2704976" cy="288032"/>
              <a:chOff x="260648" y="776536"/>
              <a:chExt cx="2704976" cy="288032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48680" y="776536"/>
                <a:ext cx="241694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et recopie</a:t>
                </a:r>
              </a:p>
            </p:txBody>
          </p:sp>
          <p:sp>
            <p:nvSpPr>
              <p:cNvPr id="78" name="Rectangle à coins arrondis 77"/>
              <p:cNvSpPr/>
              <p:nvPr/>
            </p:nvSpPr>
            <p:spPr>
              <a:xfrm>
                <a:off x="260648" y="776536"/>
                <a:ext cx="360040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10</a:t>
                </a:r>
                <a:endParaRPr lang="fr-FR" sz="1100" dirty="0"/>
              </a:p>
            </p:txBody>
          </p:sp>
        </p:grpSp>
        <p:sp>
          <p:nvSpPr>
            <p:cNvPr id="76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revenue juste à temps.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Vous vous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bien amusées.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Je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sortie 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préféré la tenue de princesse.</a:t>
              </a:r>
              <a:endParaRPr lang="fr-FR" sz="1200" dirty="0"/>
            </a:p>
          </p:txBody>
        </p:sp>
      </p:grpSp>
      <p:grpSp>
        <p:nvGrpSpPr>
          <p:cNvPr id="79" name="Groupe 41"/>
          <p:cNvGrpSpPr/>
          <p:nvPr/>
        </p:nvGrpSpPr>
        <p:grpSpPr>
          <a:xfrm>
            <a:off x="3573016" y="6753200"/>
            <a:ext cx="3456384" cy="2343165"/>
            <a:chOff x="476672" y="1640632"/>
            <a:chExt cx="3456384" cy="2343165"/>
          </a:xfrm>
        </p:grpSpPr>
        <p:grpSp>
          <p:nvGrpSpPr>
            <p:cNvPr id="80" name="Groupe 38"/>
            <p:cNvGrpSpPr/>
            <p:nvPr/>
          </p:nvGrpSpPr>
          <p:grpSpPr>
            <a:xfrm>
              <a:off x="476672" y="1640632"/>
              <a:ext cx="2952328" cy="288032"/>
              <a:chOff x="260648" y="776536"/>
              <a:chExt cx="2952328" cy="28803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677154" y="776536"/>
                <a:ext cx="253582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qui convient</a:t>
                </a:r>
              </a:p>
            </p:txBody>
          </p:sp>
          <p:sp>
            <p:nvSpPr>
              <p:cNvPr id="83" name="Rectangle à coins arrondis 82"/>
              <p:cNvSpPr/>
              <p:nvPr/>
            </p:nvSpPr>
            <p:spPr>
              <a:xfrm>
                <a:off x="260648" y="776536"/>
                <a:ext cx="360040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11</a:t>
                </a:r>
                <a:endParaRPr lang="fr-FR" sz="1100" dirty="0"/>
              </a:p>
            </p:txBody>
          </p:sp>
        </p:grpSp>
        <p:sp>
          <p:nvSpPr>
            <p:cNvPr id="81" name="ZoneTexte 44"/>
            <p:cNvSpPr txBox="1"/>
            <p:nvPr/>
          </p:nvSpPr>
          <p:spPr>
            <a:xfrm>
              <a:off x="908720" y="3152800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rentrés de balade.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Ils 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adoré les paysages.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Tu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venu à notre rencontre.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dormi comme un loir.</a:t>
              </a:r>
              <a:endParaRPr lang="fr-FR" sz="1200" dirty="0"/>
            </a:p>
          </p:txBody>
        </p:sp>
      </p:grpSp>
      <p:grpSp>
        <p:nvGrpSpPr>
          <p:cNvPr id="84" name="Groupe 41"/>
          <p:cNvGrpSpPr/>
          <p:nvPr/>
        </p:nvGrpSpPr>
        <p:grpSpPr>
          <a:xfrm>
            <a:off x="3573016" y="7041232"/>
            <a:ext cx="3456384" cy="1257235"/>
            <a:chOff x="476672" y="671429"/>
            <a:chExt cx="3456384" cy="1257235"/>
          </a:xfrm>
        </p:grpSpPr>
        <p:grpSp>
          <p:nvGrpSpPr>
            <p:cNvPr id="85" name="Groupe 38"/>
            <p:cNvGrpSpPr/>
            <p:nvPr/>
          </p:nvGrpSpPr>
          <p:grpSpPr>
            <a:xfrm>
              <a:off x="476672" y="1640632"/>
              <a:ext cx="2952328" cy="288032"/>
              <a:chOff x="260648" y="776536"/>
              <a:chExt cx="2952328" cy="288032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677154" y="776536"/>
                <a:ext cx="253582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avec l’auxiliaire qui convient</a:t>
                </a:r>
              </a:p>
            </p:txBody>
          </p:sp>
          <p:sp>
            <p:nvSpPr>
              <p:cNvPr id="88" name="Rectangle à coins arrondis 87"/>
              <p:cNvSpPr/>
              <p:nvPr/>
            </p:nvSpPr>
            <p:spPr>
              <a:xfrm>
                <a:off x="260648" y="776536"/>
                <a:ext cx="360040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12</a:t>
                </a:r>
                <a:endParaRPr lang="fr-FR" sz="1100" dirty="0"/>
              </a:p>
            </p:txBody>
          </p:sp>
        </p:grpSp>
        <p:sp>
          <p:nvSpPr>
            <p:cNvPr id="86" name="ZoneTexte 44"/>
            <p:cNvSpPr txBox="1"/>
            <p:nvPr/>
          </p:nvSpPr>
          <p:spPr>
            <a:xfrm>
              <a:off x="908720" y="671429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joué du violon.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Vous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écouté le concerto en entier.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Je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revenue enchantée.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……</a:t>
              </a:r>
              <a:r>
                <a:rPr lang="fr-FR" sz="1200" dirty="0" smtClean="0"/>
                <a:t> voulu apprendre le piano.</a:t>
              </a:r>
              <a:endParaRPr lang="fr-F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4016" y="-804951"/>
            <a:ext cx="7029400" cy="1609902"/>
          </a:xfrm>
          <a:prstGeom prst="rect">
            <a:avLst/>
          </a:prstGeom>
        </p:spPr>
      </p:pic>
      <p:pic>
        <p:nvPicPr>
          <p:cNvPr id="11" name="Image 10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9392" y="9103738"/>
            <a:ext cx="7029400" cy="1609902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5445224" y="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94174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Tekton Pro" pitchFamily="34" charset="0"/>
              </a:rPr>
              <a:t>Page  37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794308" y="47164"/>
            <a:ext cx="4354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Passé composé : verbes à connaître par cœur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3501007" y="1352600"/>
            <a:ext cx="1" cy="7848872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404663" y="1208584"/>
            <a:ext cx="6048672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2656" y="776536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Etre – avoir - aller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31689" y="776536"/>
            <a:ext cx="2144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Voir – pouvoir - vouloir</a:t>
            </a:r>
          </a:p>
        </p:txBody>
      </p:sp>
      <p:grpSp>
        <p:nvGrpSpPr>
          <p:cNvPr id="2" name="Groupe 41"/>
          <p:cNvGrpSpPr/>
          <p:nvPr/>
        </p:nvGrpSpPr>
        <p:grpSpPr>
          <a:xfrm>
            <a:off x="476672" y="1352600"/>
            <a:ext cx="3024336" cy="1047021"/>
            <a:chOff x="476672" y="1640632"/>
            <a:chExt cx="3024336" cy="1047021"/>
          </a:xfrm>
        </p:grpSpPr>
        <p:grpSp>
          <p:nvGrpSpPr>
            <p:cNvPr id="3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38" name="Rectangle à coins arrondis 3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</a:t>
                </a:r>
                <a:endParaRPr lang="fr-FR" dirty="0"/>
              </a:p>
            </p:txBody>
          </p:sp>
        </p:grpSp>
        <p:sp>
          <p:nvSpPr>
            <p:cNvPr id="23" name="ZoneTexte 44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J’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ravi de te rencontrer.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Vous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 de la chance.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 </a:t>
              </a:r>
              <a:r>
                <a:rPr lang="fr-FR" sz="1200" dirty="0" smtClean="0"/>
                <a:t>Nous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 </a:t>
              </a:r>
              <a:r>
                <a:rPr lang="fr-FR" sz="1200" dirty="0" smtClean="0"/>
                <a:t>au cirque hier soir.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déçue du résultat.</a:t>
              </a:r>
              <a:endParaRPr lang="fr-FR" sz="1200" dirty="0"/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-27384" y="2504728"/>
            <a:ext cx="360040" cy="1656184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Conjugaison</a:t>
            </a:r>
            <a:endParaRPr lang="fr-FR" dirty="0"/>
          </a:p>
        </p:txBody>
      </p:sp>
      <p:grpSp>
        <p:nvGrpSpPr>
          <p:cNvPr id="4" name="Groupe 25"/>
          <p:cNvGrpSpPr/>
          <p:nvPr/>
        </p:nvGrpSpPr>
        <p:grpSpPr>
          <a:xfrm>
            <a:off x="40130" y="5562163"/>
            <a:ext cx="3388870" cy="1047021"/>
            <a:chOff x="44624" y="1568624"/>
            <a:chExt cx="3388870" cy="1047021"/>
          </a:xfrm>
        </p:grpSpPr>
        <p:grpSp>
          <p:nvGrpSpPr>
            <p:cNvPr id="5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30" name="Rectangle à coins arrondis 29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4</a:t>
                </a:r>
                <a:endParaRPr lang="fr-FR" dirty="0"/>
              </a:p>
            </p:txBody>
          </p:sp>
        </p:grpSp>
        <p:sp>
          <p:nvSpPr>
            <p:cNvPr id="28" name="ZoneTexte 44"/>
            <p:cNvSpPr txBox="1"/>
            <p:nvPr/>
          </p:nvSpPr>
          <p:spPr>
            <a:xfrm>
              <a:off x="404664" y="1784648"/>
              <a:ext cx="3028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Hier, vous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qu’on irait à la plage!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Nous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en vacances au mois d’aout.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Elles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avec nous, hier.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la vérité à ma </a:t>
              </a:r>
              <a:r>
                <a:rPr lang="fr-FR" sz="1200" dirty="0" err="1" smtClean="0"/>
                <a:t>soeur</a:t>
              </a:r>
              <a:r>
                <a:rPr lang="fr-FR" sz="1200" dirty="0" smtClean="0"/>
                <a:t>.</a:t>
              </a:r>
              <a:endParaRPr lang="fr-FR" sz="1200" dirty="0"/>
            </a:p>
          </p:txBody>
        </p:sp>
      </p:grpSp>
      <p:cxnSp>
        <p:nvCxnSpPr>
          <p:cNvPr id="31" name="Connecteur droit 30"/>
          <p:cNvCxnSpPr/>
          <p:nvPr/>
        </p:nvCxnSpPr>
        <p:spPr>
          <a:xfrm flipH="1">
            <a:off x="260648" y="5313040"/>
            <a:ext cx="3096344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573016" y="4953000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Faire - prendre</a:t>
            </a:r>
            <a:endParaRPr lang="fr-FR" sz="1200" b="1" dirty="0" smtClean="0">
              <a:solidFill>
                <a:srgbClr val="FF9900"/>
              </a:solidFill>
              <a:latin typeface="Calibri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3645024" y="5313040"/>
            <a:ext cx="3096344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624" y="4953000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Dire – partir - venir</a:t>
            </a:r>
            <a:endParaRPr lang="fr-FR" sz="1200" b="1" dirty="0" smtClean="0">
              <a:solidFill>
                <a:srgbClr val="FF9900"/>
              </a:solidFill>
              <a:latin typeface="Calibri" pitchFamily="34" charset="0"/>
            </a:endParaRPr>
          </a:p>
        </p:txBody>
      </p:sp>
      <p:grpSp>
        <p:nvGrpSpPr>
          <p:cNvPr id="6" name="Groupe 34"/>
          <p:cNvGrpSpPr/>
          <p:nvPr/>
        </p:nvGrpSpPr>
        <p:grpSpPr>
          <a:xfrm>
            <a:off x="44624" y="6786299"/>
            <a:ext cx="3096344" cy="1119029"/>
            <a:chOff x="44624" y="1568624"/>
            <a:chExt cx="3096344" cy="1119029"/>
          </a:xfrm>
        </p:grpSpPr>
        <p:grpSp>
          <p:nvGrpSpPr>
            <p:cNvPr id="7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41" name="Rectangle à coins arrondis 40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5</a:t>
                </a:r>
                <a:endParaRPr lang="fr-FR" dirty="0"/>
              </a:p>
            </p:txBody>
          </p:sp>
        </p:grpSp>
        <p:sp>
          <p:nvSpPr>
            <p:cNvPr id="39" name="ZoneTexte 44"/>
            <p:cNvSpPr txBox="1"/>
            <p:nvPr/>
          </p:nvSpPr>
          <p:spPr>
            <a:xfrm>
              <a:off x="40466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Mardi, tu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à vélo.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Lola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à ta fête.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Nous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à ton père que tu étais ici.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Vous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faire de la voile.</a:t>
              </a:r>
              <a:endParaRPr lang="fr-FR" sz="1200" dirty="0"/>
            </a:p>
          </p:txBody>
        </p:sp>
      </p:grpSp>
      <p:grpSp>
        <p:nvGrpSpPr>
          <p:cNvPr id="8" name="Groupe 42"/>
          <p:cNvGrpSpPr/>
          <p:nvPr/>
        </p:nvGrpSpPr>
        <p:grpSpPr>
          <a:xfrm>
            <a:off x="476672" y="2576736"/>
            <a:ext cx="3024336" cy="1047021"/>
            <a:chOff x="476672" y="1640632"/>
            <a:chExt cx="3024336" cy="1047021"/>
          </a:xfrm>
        </p:grpSpPr>
        <p:grpSp>
          <p:nvGrpSpPr>
            <p:cNvPr id="9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2</a:t>
                </a:r>
                <a:endParaRPr lang="fr-FR" dirty="0"/>
              </a:p>
            </p:txBody>
          </p:sp>
        </p:grpSp>
        <p:sp>
          <p:nvSpPr>
            <p:cNvPr id="45" name="ZoneTexte 44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Tu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au zoo ce weekend?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J’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 très faim dans l’après-midi.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L’an dernier, nous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</a:t>
              </a:r>
              <a:r>
                <a:rPr lang="fr-FR" sz="1200" dirty="0" smtClean="0"/>
                <a:t> aux Baléares.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mordu par un serpent.</a:t>
              </a:r>
              <a:endParaRPr lang="fr-FR" sz="1200" dirty="0"/>
            </a:p>
          </p:txBody>
        </p:sp>
      </p:grpSp>
      <p:grpSp>
        <p:nvGrpSpPr>
          <p:cNvPr id="10" name="Groupe 52"/>
          <p:cNvGrpSpPr/>
          <p:nvPr/>
        </p:nvGrpSpPr>
        <p:grpSpPr>
          <a:xfrm>
            <a:off x="476672" y="3761963"/>
            <a:ext cx="3024336" cy="1047021"/>
            <a:chOff x="476672" y="1640632"/>
            <a:chExt cx="3024336" cy="1047021"/>
          </a:xfrm>
        </p:grpSpPr>
        <p:grpSp>
          <p:nvGrpSpPr>
            <p:cNvPr id="12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57" name="Rectangle à coins arrondis 5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</a:t>
                </a:r>
                <a:endParaRPr lang="fr-FR" dirty="0"/>
              </a:p>
            </p:txBody>
          </p:sp>
        </p:grpSp>
        <p:sp>
          <p:nvSpPr>
            <p:cNvPr id="55" name="ZoneTexte 54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Lucie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à la plage hier.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Avant, vous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très peur.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</a:t>
              </a:r>
              <a:r>
                <a:rPr lang="fr-FR" sz="1200" dirty="0" smtClean="0"/>
                <a:t> faire les courses.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Ils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battus en demi-finale.</a:t>
              </a:r>
              <a:endParaRPr lang="fr-FR" sz="1200" dirty="0"/>
            </a:p>
          </p:txBody>
        </p:sp>
      </p:grpSp>
      <p:grpSp>
        <p:nvGrpSpPr>
          <p:cNvPr id="13" name="Groupe 57"/>
          <p:cNvGrpSpPr/>
          <p:nvPr/>
        </p:nvGrpSpPr>
        <p:grpSpPr>
          <a:xfrm>
            <a:off x="44624" y="8049344"/>
            <a:ext cx="3384376" cy="1047021"/>
            <a:chOff x="44624" y="1568624"/>
            <a:chExt cx="3384376" cy="1047021"/>
          </a:xfrm>
        </p:grpSpPr>
        <p:grpSp>
          <p:nvGrpSpPr>
            <p:cNvPr id="16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62" name="Rectangle à coins arrondis 61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6</a:t>
                </a:r>
                <a:endParaRPr lang="fr-FR" dirty="0"/>
              </a:p>
            </p:txBody>
          </p:sp>
        </p:grpSp>
        <p:sp>
          <p:nvSpPr>
            <p:cNvPr id="60" name="ZoneTexte 44"/>
            <p:cNvSpPr txBox="1"/>
            <p:nvPr/>
          </p:nvSpPr>
          <p:spPr>
            <a:xfrm>
              <a:off x="404664" y="1784648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à pied.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Je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qu’il fallait se lever tôt.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Tu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à quelle heure, hier soir?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 Nous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te faire une surprise.</a:t>
              </a:r>
              <a:endParaRPr lang="fr-FR" sz="1200" dirty="0"/>
            </a:p>
          </p:txBody>
        </p:sp>
      </p:grpSp>
      <p:grpSp>
        <p:nvGrpSpPr>
          <p:cNvPr id="18" name="Groupe 63"/>
          <p:cNvGrpSpPr/>
          <p:nvPr/>
        </p:nvGrpSpPr>
        <p:grpSpPr>
          <a:xfrm>
            <a:off x="3645024" y="1352600"/>
            <a:ext cx="3212976" cy="1047021"/>
            <a:chOff x="476672" y="1640632"/>
            <a:chExt cx="3212976" cy="1047021"/>
          </a:xfrm>
        </p:grpSpPr>
        <p:grpSp>
          <p:nvGrpSpPr>
            <p:cNvPr id="26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68" name="Rectangle à coins arrondis 6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7</a:t>
                </a:r>
                <a:endParaRPr lang="fr-FR" dirty="0"/>
              </a:p>
            </p:txBody>
          </p:sp>
        </p:grpSp>
        <p:sp>
          <p:nvSpPr>
            <p:cNvPr id="66" name="ZoneTexte 44"/>
            <p:cNvSpPr txBox="1"/>
            <p:nvPr/>
          </p:nvSpPr>
          <p:spPr>
            <a:xfrm>
              <a:off x="764704" y="1856656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Ce matin, j’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un oiseau magnifique.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Tu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 finir tes devoirs?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jouer au volley.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Hier, nous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 un film d’action.</a:t>
              </a:r>
              <a:endParaRPr lang="fr-FR" sz="1200" dirty="0"/>
            </a:p>
          </p:txBody>
        </p:sp>
      </p:grpSp>
      <p:grpSp>
        <p:nvGrpSpPr>
          <p:cNvPr id="27" name="Groupe 68"/>
          <p:cNvGrpSpPr/>
          <p:nvPr/>
        </p:nvGrpSpPr>
        <p:grpSpPr>
          <a:xfrm>
            <a:off x="3645024" y="2576736"/>
            <a:ext cx="3024336" cy="1047021"/>
            <a:chOff x="476672" y="1640632"/>
            <a:chExt cx="3024336" cy="1047021"/>
          </a:xfrm>
        </p:grpSpPr>
        <p:grpSp>
          <p:nvGrpSpPr>
            <p:cNvPr id="35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73" name="Rectangle à coins arrondis 7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8</a:t>
                </a:r>
                <a:endParaRPr lang="fr-FR" dirty="0"/>
              </a:p>
            </p:txBody>
          </p:sp>
        </p:grpSp>
        <p:sp>
          <p:nvSpPr>
            <p:cNvPr id="71" name="ZoneTexte 70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Vous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rentrer avant la pluie?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 partir plus tôt.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</a:t>
              </a:r>
              <a:r>
                <a:rPr lang="fr-FR" sz="1200" dirty="0" smtClean="0"/>
                <a:t> plein d’animaux au zoo.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Tu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ranger ta chambre.</a:t>
              </a:r>
              <a:endParaRPr lang="fr-FR" sz="1200" dirty="0"/>
            </a:p>
          </p:txBody>
        </p:sp>
      </p:grpSp>
      <p:grpSp>
        <p:nvGrpSpPr>
          <p:cNvPr id="36" name="Groupe 78"/>
          <p:cNvGrpSpPr/>
          <p:nvPr/>
        </p:nvGrpSpPr>
        <p:grpSpPr>
          <a:xfrm>
            <a:off x="3645024" y="3761963"/>
            <a:ext cx="3212976" cy="1047021"/>
            <a:chOff x="476672" y="1640632"/>
            <a:chExt cx="3212976" cy="1047021"/>
          </a:xfrm>
        </p:grpSpPr>
        <p:grpSp>
          <p:nvGrpSpPr>
            <p:cNvPr id="42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83" name="Rectangle à coins arrondis 8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9</a:t>
                </a:r>
                <a:endParaRPr lang="fr-FR" dirty="0"/>
              </a:p>
            </p:txBody>
          </p:sp>
        </p:grpSp>
        <p:sp>
          <p:nvSpPr>
            <p:cNvPr id="81" name="ZoneTexte 80"/>
            <p:cNvSpPr txBox="1"/>
            <p:nvPr/>
          </p:nvSpPr>
          <p:spPr>
            <a:xfrm>
              <a:off x="764704" y="1856656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Tu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faire du tennis.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Nous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 un documentaire, hier soir.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Paul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</a:t>
              </a:r>
              <a:r>
                <a:rPr lang="fr-FR" sz="1200" dirty="0" smtClean="0"/>
                <a:t> parler à son frère.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 apprendre l’espagnol.</a:t>
              </a:r>
              <a:endParaRPr lang="fr-FR" sz="1200" dirty="0"/>
            </a:p>
          </p:txBody>
        </p:sp>
      </p:grpSp>
      <p:grpSp>
        <p:nvGrpSpPr>
          <p:cNvPr id="43" name="Groupe 83"/>
          <p:cNvGrpSpPr/>
          <p:nvPr/>
        </p:nvGrpSpPr>
        <p:grpSpPr>
          <a:xfrm>
            <a:off x="3636640" y="5673080"/>
            <a:ext cx="3392760" cy="1047021"/>
            <a:chOff x="476672" y="1640632"/>
            <a:chExt cx="3392760" cy="1047021"/>
          </a:xfrm>
        </p:grpSpPr>
        <p:grpSp>
          <p:nvGrpSpPr>
            <p:cNvPr id="44" name="Groupe 38"/>
            <p:cNvGrpSpPr/>
            <p:nvPr/>
          </p:nvGrpSpPr>
          <p:grpSpPr>
            <a:xfrm>
              <a:off x="476672" y="1640632"/>
              <a:ext cx="2456656" cy="288032"/>
              <a:chOff x="260648" y="776536"/>
              <a:chExt cx="2456656" cy="288032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641351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88" name="Rectangle à coins arrondis 87"/>
              <p:cNvSpPr/>
              <p:nvPr/>
            </p:nvSpPr>
            <p:spPr>
              <a:xfrm>
                <a:off x="260648" y="776536"/>
                <a:ext cx="368424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10</a:t>
                </a:r>
                <a:endParaRPr lang="fr-FR" sz="1100" dirty="0"/>
              </a:p>
            </p:txBody>
          </p:sp>
        </p:grpSp>
        <p:sp>
          <p:nvSpPr>
            <p:cNvPr id="86" name="ZoneTexte 44"/>
            <p:cNvSpPr txBox="1"/>
            <p:nvPr/>
          </p:nvSpPr>
          <p:spPr>
            <a:xfrm>
              <a:off x="764704" y="1856656"/>
              <a:ext cx="3104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Tu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tes devoirs?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une part de gâteau.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Je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un flan au caramel.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Hier, on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une fessée.</a:t>
              </a:r>
            </a:p>
          </p:txBody>
        </p:sp>
      </p:grpSp>
      <p:grpSp>
        <p:nvGrpSpPr>
          <p:cNvPr id="48" name="Groupe 88"/>
          <p:cNvGrpSpPr/>
          <p:nvPr/>
        </p:nvGrpSpPr>
        <p:grpSpPr>
          <a:xfrm>
            <a:off x="3636640" y="6897216"/>
            <a:ext cx="3221360" cy="1047021"/>
            <a:chOff x="476672" y="1640632"/>
            <a:chExt cx="3221360" cy="1047021"/>
          </a:xfrm>
        </p:grpSpPr>
        <p:grpSp>
          <p:nvGrpSpPr>
            <p:cNvPr id="49" name="Groupe 38"/>
            <p:cNvGrpSpPr/>
            <p:nvPr/>
          </p:nvGrpSpPr>
          <p:grpSpPr>
            <a:xfrm>
              <a:off x="476672" y="1640632"/>
              <a:ext cx="2456656" cy="288032"/>
              <a:chOff x="260648" y="776536"/>
              <a:chExt cx="2456656" cy="288032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641351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93" name="Rectangle à coins arrondis 92"/>
              <p:cNvSpPr/>
              <p:nvPr/>
            </p:nvSpPr>
            <p:spPr>
              <a:xfrm>
                <a:off x="260648" y="776536"/>
                <a:ext cx="368424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11</a:t>
                </a:r>
                <a:endParaRPr lang="fr-FR" sz="1100" dirty="0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764704" y="1856656"/>
              <a:ext cx="29333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un spectacle de fin d’année.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la poudre d’escampette.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Tu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</a:t>
              </a:r>
              <a:r>
                <a:rPr lang="fr-FR" sz="1200" dirty="0" smtClean="0"/>
                <a:t> des taches sur ton teeshirt.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J’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mon médicament, hier.</a:t>
              </a:r>
              <a:endParaRPr lang="fr-FR" sz="1200" dirty="0"/>
            </a:p>
          </p:txBody>
        </p:sp>
      </p:grpSp>
      <p:grpSp>
        <p:nvGrpSpPr>
          <p:cNvPr id="50" name="Groupe 93"/>
          <p:cNvGrpSpPr/>
          <p:nvPr/>
        </p:nvGrpSpPr>
        <p:grpSpPr>
          <a:xfrm>
            <a:off x="3645024" y="8082443"/>
            <a:ext cx="3212976" cy="1047021"/>
            <a:chOff x="476672" y="1640632"/>
            <a:chExt cx="3212976" cy="1047021"/>
          </a:xfrm>
        </p:grpSpPr>
        <p:grpSp>
          <p:nvGrpSpPr>
            <p:cNvPr id="51" name="Groupe 38"/>
            <p:cNvGrpSpPr/>
            <p:nvPr/>
          </p:nvGrpSpPr>
          <p:grpSpPr>
            <a:xfrm>
              <a:off x="476672" y="1640632"/>
              <a:ext cx="2448272" cy="288032"/>
              <a:chOff x="260648" y="776536"/>
              <a:chExt cx="2448272" cy="28803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632967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98" name="Rectangle à coins arrondis 97"/>
              <p:cNvSpPr/>
              <p:nvPr/>
            </p:nvSpPr>
            <p:spPr>
              <a:xfrm>
                <a:off x="260648" y="776536"/>
                <a:ext cx="360040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12</a:t>
                </a:r>
                <a:endParaRPr lang="fr-FR" sz="1100" dirty="0"/>
              </a:p>
            </p:txBody>
          </p:sp>
        </p:grpSp>
        <p:sp>
          <p:nvSpPr>
            <p:cNvPr id="96" name="ZoneTexte 95"/>
            <p:cNvSpPr txBox="1"/>
            <p:nvPr/>
          </p:nvSpPr>
          <p:spPr>
            <a:xfrm>
              <a:off x="764704" y="1856656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Pierre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des claquettes.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L’an dernier,  j’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l’option latin.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</a:t>
              </a:r>
              <a:r>
                <a:rPr lang="fr-FR" sz="1200" dirty="0" smtClean="0"/>
                <a:t> une chorégraphie.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Vous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votre douche?</a:t>
              </a:r>
              <a:endParaRPr lang="fr-F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804951"/>
            <a:ext cx="7029400" cy="1609902"/>
          </a:xfrm>
          <a:prstGeom prst="rect">
            <a:avLst/>
          </a:prstGeom>
        </p:spPr>
      </p:pic>
      <p:pic>
        <p:nvPicPr>
          <p:cNvPr id="11" name="Image 10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9392" y="9103738"/>
            <a:ext cx="7029400" cy="1609902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5445224" y="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94174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Tekton Pro" pitchFamily="34" charset="0"/>
              </a:rPr>
              <a:t>Page  38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32656" y="56456"/>
            <a:ext cx="489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Passé simple : 3</a:t>
            </a:r>
            <a:r>
              <a:rPr lang="fr-FR" b="1" baseline="30000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e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 personne du singulier et du pluriel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497960" y="2504728"/>
            <a:ext cx="360040" cy="1656184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Conjugaison</a:t>
            </a:r>
            <a:endParaRPr lang="fr-FR" dirty="0"/>
          </a:p>
        </p:txBody>
      </p:sp>
      <p:grpSp>
        <p:nvGrpSpPr>
          <p:cNvPr id="2" name="Groupe 28"/>
          <p:cNvGrpSpPr/>
          <p:nvPr/>
        </p:nvGrpSpPr>
        <p:grpSpPr>
          <a:xfrm>
            <a:off x="188640" y="890715"/>
            <a:ext cx="6477370" cy="968557"/>
            <a:chOff x="116632" y="848546"/>
            <a:chExt cx="3978956" cy="698742"/>
          </a:xfrm>
        </p:grpSpPr>
        <p:sp>
          <p:nvSpPr>
            <p:cNvPr id="13" name="Arrondir un rectangle avec un coin diagonal 12"/>
            <p:cNvSpPr/>
            <p:nvPr/>
          </p:nvSpPr>
          <p:spPr>
            <a:xfrm>
              <a:off x="116632" y="848546"/>
              <a:ext cx="3934723" cy="696856"/>
            </a:xfrm>
            <a:prstGeom prst="round2DiagRect">
              <a:avLst/>
            </a:prstGeom>
            <a:gradFill>
              <a:gsLst>
                <a:gs pos="0">
                  <a:srgbClr val="FF9900"/>
                </a:gs>
                <a:gs pos="22000">
                  <a:srgbClr val="FFCC00"/>
                </a:gs>
                <a:gs pos="68000">
                  <a:srgbClr val="FFFF99"/>
                </a:gs>
              </a:gsLst>
              <a:lin ang="5400000" scaled="0"/>
            </a:gra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60865" y="870072"/>
              <a:ext cx="3934723" cy="677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lang="fr-FR" sz="400" dirty="0" smtClean="0">
                <a:solidFill>
                  <a:schemeClr val="tx2"/>
                </a:solidFill>
                <a:latin typeface="KG Les Bouquinistes de Paris" pitchFamily="2" charset="0"/>
              </a:endParaRPr>
            </a:p>
            <a:p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Le passé simple est un temps du récit. Il est souvent utilisé avec l’imparfait.</a:t>
              </a:r>
            </a:p>
            <a:p>
              <a:endParaRPr lang="fr-FR" sz="500" dirty="0" smtClean="0">
                <a:latin typeface="KG Les Bouquinistes de Paris" pitchFamily="2" charset="0"/>
                <a:sym typeface="Wingdings" pitchFamily="2" charset="2"/>
              </a:endParaRPr>
            </a:p>
            <a:p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Le passé simple sert pour décrire les actions soudaines.   </a:t>
              </a:r>
              <a:r>
                <a:rPr lang="fr-FR" sz="1050" i="1" dirty="0" smtClean="0">
                  <a:latin typeface="KG Les Bouquinistes de Paris" pitchFamily="2" charset="0"/>
                  <a:sym typeface="Wingdings" pitchFamily="2" charset="2"/>
                </a:rPr>
                <a:t>Ex : Il marcha sur un serpent.</a:t>
              </a:r>
            </a:p>
            <a:p>
              <a:endParaRPr lang="fr-FR" sz="400" i="1" dirty="0" smtClean="0">
                <a:latin typeface="KG Les Bouquinistes de Paris" pitchFamily="2" charset="0"/>
                <a:sym typeface="Wingdings" pitchFamily="2" charset="2"/>
              </a:endParaRPr>
            </a:p>
            <a:p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L’imparfait est utilisé pour les descriptions et les actions secondaires.  </a:t>
              </a:r>
            </a:p>
            <a:p>
              <a:r>
                <a:rPr lang="fr-FR" sz="1050" i="1" dirty="0" smtClean="0">
                  <a:latin typeface="KG Les Bouquinistes de Paris" pitchFamily="2" charset="0"/>
                  <a:sym typeface="Wingdings" pitchFamily="2" charset="2"/>
                </a:rPr>
                <a:t>Ex : Le ciel était clair et le promeneur observait le paysage lorsqu’il marcha sur un serpent.</a:t>
              </a:r>
              <a:r>
                <a:rPr lang="fr-FR" sz="1050" dirty="0" smtClean="0">
                  <a:latin typeface="KG Les Bouquinistes de Paris" pitchFamily="2" charset="0"/>
                  <a:sym typeface="Wingdings" pitchFamily="2" charset="2"/>
                </a:rPr>
                <a:t>	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47479" y="560512"/>
            <a:ext cx="1153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600" u="sng" dirty="0" smtClean="0">
                <a:solidFill>
                  <a:srgbClr val="FF9900"/>
                </a:solidFill>
                <a:latin typeface="KG Les Bouquinistes de Paris" pitchFamily="2" charset="0"/>
              </a:rPr>
              <a:t>Aide-mémoire</a:t>
            </a:r>
            <a:endParaRPr lang="fr-FR" sz="1600" dirty="0" smtClean="0">
              <a:solidFill>
                <a:srgbClr val="FF9900"/>
              </a:solidFill>
              <a:latin typeface="KG Les Bouquinistes de Paris" pitchFamily="2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3428999" y="2432720"/>
            <a:ext cx="1" cy="5832648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332655" y="2339226"/>
            <a:ext cx="6048672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e 41"/>
          <p:cNvGrpSpPr/>
          <p:nvPr/>
        </p:nvGrpSpPr>
        <p:grpSpPr>
          <a:xfrm>
            <a:off x="44624" y="2393811"/>
            <a:ext cx="3312368" cy="1047021"/>
            <a:chOff x="476672" y="1640632"/>
            <a:chExt cx="3312368" cy="1047021"/>
          </a:xfrm>
        </p:grpSpPr>
        <p:grpSp>
          <p:nvGrpSpPr>
            <p:cNvPr id="4" name="Groupe 38"/>
            <p:cNvGrpSpPr/>
            <p:nvPr/>
          </p:nvGrpSpPr>
          <p:grpSpPr>
            <a:xfrm>
              <a:off x="476672" y="1640632"/>
              <a:ext cx="2724468" cy="288032"/>
              <a:chOff x="260648" y="776536"/>
              <a:chExt cx="2724468" cy="288032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48680" y="776536"/>
                <a:ext cx="243643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les phrases au passé simple</a:t>
                </a:r>
              </a:p>
            </p:txBody>
          </p:sp>
          <p:sp>
            <p:nvSpPr>
              <p:cNvPr id="29" name="Rectangle à coins arrondis 28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</a:t>
                </a:r>
                <a:endParaRPr lang="fr-FR" dirty="0"/>
              </a:p>
            </p:txBody>
          </p:sp>
        </p:grpSp>
        <p:sp>
          <p:nvSpPr>
            <p:cNvPr id="26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Ils marchaient devant nous.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La femme glissa sur un rocher.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Le sentier était abrupt.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se cassa une jambe.</a:t>
              </a:r>
              <a:endParaRPr lang="fr-FR" sz="1200" dirty="0"/>
            </a:p>
          </p:txBody>
        </p:sp>
      </p:grpSp>
      <p:grpSp>
        <p:nvGrpSpPr>
          <p:cNvPr id="5" name="Groupe 41"/>
          <p:cNvGrpSpPr/>
          <p:nvPr/>
        </p:nvGrpSpPr>
        <p:grpSpPr>
          <a:xfrm>
            <a:off x="44624" y="3545939"/>
            <a:ext cx="3312368" cy="1047021"/>
            <a:chOff x="476672" y="1640632"/>
            <a:chExt cx="3312368" cy="1047021"/>
          </a:xfrm>
        </p:grpSpPr>
        <p:grpSp>
          <p:nvGrpSpPr>
            <p:cNvPr id="6" name="Groupe 38"/>
            <p:cNvGrpSpPr/>
            <p:nvPr/>
          </p:nvGrpSpPr>
          <p:grpSpPr>
            <a:xfrm>
              <a:off x="476672" y="1640632"/>
              <a:ext cx="2877459" cy="288032"/>
              <a:chOff x="260648" y="776536"/>
              <a:chExt cx="2877459" cy="288032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48680" y="776536"/>
                <a:ext cx="258942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Recopie les phrases au passé composé</a:t>
                </a:r>
              </a:p>
            </p:txBody>
          </p:sp>
          <p:sp>
            <p:nvSpPr>
              <p:cNvPr id="34" name="Rectangle à coins arrondis 33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2</a:t>
                </a:r>
                <a:endParaRPr lang="fr-FR" dirty="0"/>
              </a:p>
            </p:txBody>
          </p:sp>
        </p:grpSp>
        <p:sp>
          <p:nvSpPr>
            <p:cNvPr id="32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Nous avons pris la voiture.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Nous roulions plutôt vite.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Les voitures ralentirent.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Elles se garèrent le long du trottoir.</a:t>
              </a:r>
              <a:endParaRPr lang="fr-FR" sz="1200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332656" y="1928664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Reconnaître le passé simple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28631" y="1928664"/>
            <a:ext cx="13507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Verbes en -ER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573016" y="5169024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Verbes en –IR  -RE  -OIR</a:t>
            </a:r>
            <a:endParaRPr lang="fr-FR" sz="1200" b="1" dirty="0" smtClean="0">
              <a:solidFill>
                <a:srgbClr val="FF9900"/>
              </a:solidFill>
              <a:latin typeface="Calibri" pitchFamily="34" charset="0"/>
            </a:endParaRPr>
          </a:p>
        </p:txBody>
      </p:sp>
      <p:cxnSp>
        <p:nvCxnSpPr>
          <p:cNvPr id="84" name="Connecteur droit 83"/>
          <p:cNvCxnSpPr/>
          <p:nvPr/>
        </p:nvCxnSpPr>
        <p:spPr>
          <a:xfrm flipH="1">
            <a:off x="3645024" y="5529064"/>
            <a:ext cx="3096344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9" name="Groupe 41"/>
          <p:cNvGrpSpPr/>
          <p:nvPr/>
        </p:nvGrpSpPr>
        <p:grpSpPr>
          <a:xfrm>
            <a:off x="3545632" y="2465819"/>
            <a:ext cx="3312368" cy="1047021"/>
            <a:chOff x="476672" y="1640632"/>
            <a:chExt cx="3312368" cy="1047021"/>
          </a:xfrm>
        </p:grpSpPr>
        <p:grpSp>
          <p:nvGrpSpPr>
            <p:cNvPr id="90" name="Groupe 38"/>
            <p:cNvGrpSpPr/>
            <p:nvPr/>
          </p:nvGrpSpPr>
          <p:grpSpPr>
            <a:xfrm>
              <a:off x="476672" y="1640632"/>
              <a:ext cx="2725687" cy="288032"/>
              <a:chOff x="260648" y="776536"/>
              <a:chExt cx="2725687" cy="288032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48680" y="776536"/>
                <a:ext cx="24376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 au passé simple et recopie</a:t>
                </a:r>
              </a:p>
            </p:txBody>
          </p:sp>
          <p:sp>
            <p:nvSpPr>
              <p:cNvPr id="93" name="Rectangle à coins arrondis 9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6</a:t>
                </a:r>
                <a:endParaRPr lang="fr-FR" dirty="0"/>
              </a:p>
            </p:txBody>
          </p:sp>
        </p:grpSp>
        <p:sp>
          <p:nvSpPr>
            <p:cNvPr id="91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(marcher) </a:t>
              </a:r>
              <a:r>
                <a:rPr lang="fr-FR" sz="1200" dirty="0" smtClean="0"/>
                <a:t>le long de la falaise.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(chanter) </a:t>
              </a:r>
              <a:r>
                <a:rPr lang="fr-FR" sz="1200" dirty="0" smtClean="0"/>
                <a:t>au stade de France.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Ma </a:t>
              </a:r>
              <a:r>
                <a:rPr lang="fr-FR" sz="1200" dirty="0" err="1" smtClean="0"/>
                <a:t>soeur</a:t>
              </a:r>
              <a:r>
                <a:rPr lang="fr-FR" sz="1200" dirty="0" smtClean="0"/>
                <a:t>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(enlever) </a:t>
              </a:r>
              <a:r>
                <a:rPr lang="fr-FR" sz="1200" dirty="0" smtClean="0"/>
                <a:t>ses chaussures.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Mes parents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(emmener) </a:t>
              </a:r>
              <a:r>
                <a:rPr lang="fr-FR" sz="1200" dirty="0" smtClean="0"/>
                <a:t>mon frère.</a:t>
              </a:r>
              <a:endParaRPr lang="fr-FR" sz="1200" dirty="0"/>
            </a:p>
          </p:txBody>
        </p:sp>
      </p:grpSp>
      <p:grpSp>
        <p:nvGrpSpPr>
          <p:cNvPr id="94" name="Groupe 41"/>
          <p:cNvGrpSpPr/>
          <p:nvPr/>
        </p:nvGrpSpPr>
        <p:grpSpPr>
          <a:xfrm>
            <a:off x="3545632" y="3617947"/>
            <a:ext cx="3312368" cy="1047021"/>
            <a:chOff x="476672" y="1640632"/>
            <a:chExt cx="3312368" cy="1047021"/>
          </a:xfrm>
        </p:grpSpPr>
        <p:grpSp>
          <p:nvGrpSpPr>
            <p:cNvPr id="95" name="Groupe 38"/>
            <p:cNvGrpSpPr/>
            <p:nvPr/>
          </p:nvGrpSpPr>
          <p:grpSpPr>
            <a:xfrm>
              <a:off x="476672" y="1640632"/>
              <a:ext cx="2725687" cy="288032"/>
              <a:chOff x="260648" y="776536"/>
              <a:chExt cx="2725687" cy="28803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548680" y="776536"/>
                <a:ext cx="24376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 au passé simple et recopie</a:t>
                </a:r>
              </a:p>
            </p:txBody>
          </p:sp>
          <p:sp>
            <p:nvSpPr>
              <p:cNvPr id="98" name="Rectangle à coins arrondis 9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7</a:t>
                </a:r>
                <a:endParaRPr lang="fr-FR" dirty="0"/>
              </a:p>
            </p:txBody>
          </p:sp>
        </p:grpSp>
        <p:sp>
          <p:nvSpPr>
            <p:cNvPr id="96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Mes sœurs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(danser) </a:t>
              </a:r>
              <a:r>
                <a:rPr lang="fr-FR" sz="1200" dirty="0" smtClean="0"/>
                <a:t>au bal de la reine.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(tomber) </a:t>
              </a:r>
              <a:r>
                <a:rPr lang="fr-FR" sz="1200" dirty="0" smtClean="0"/>
                <a:t>dans un trou.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Sophie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(secouer) </a:t>
              </a:r>
              <a:r>
                <a:rPr lang="fr-FR" sz="1200" dirty="0" smtClean="0"/>
                <a:t>son sac.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(retrouver) </a:t>
              </a:r>
              <a:r>
                <a:rPr lang="fr-FR" sz="1200" dirty="0" smtClean="0"/>
                <a:t>leurs clés.</a:t>
              </a:r>
              <a:endParaRPr lang="fr-FR" sz="1200" dirty="0"/>
            </a:p>
          </p:txBody>
        </p:sp>
      </p:grpSp>
      <p:grpSp>
        <p:nvGrpSpPr>
          <p:cNvPr id="99" name="Groupe 41"/>
          <p:cNvGrpSpPr/>
          <p:nvPr/>
        </p:nvGrpSpPr>
        <p:grpSpPr>
          <a:xfrm>
            <a:off x="44624" y="4770075"/>
            <a:ext cx="3312368" cy="1047021"/>
            <a:chOff x="476672" y="1640632"/>
            <a:chExt cx="3312368" cy="1047021"/>
          </a:xfrm>
        </p:grpSpPr>
        <p:grpSp>
          <p:nvGrpSpPr>
            <p:cNvPr id="100" name="Groupe 38"/>
            <p:cNvGrpSpPr/>
            <p:nvPr/>
          </p:nvGrpSpPr>
          <p:grpSpPr>
            <a:xfrm>
              <a:off x="476672" y="1640632"/>
              <a:ext cx="3092902" cy="288032"/>
              <a:chOff x="260648" y="776536"/>
              <a:chExt cx="3092902" cy="288032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548680" y="776536"/>
                <a:ext cx="28048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Choisis le verbe au passé simple et recopie</a:t>
                </a:r>
              </a:p>
            </p:txBody>
          </p:sp>
          <p:sp>
            <p:nvSpPr>
              <p:cNvPr id="103" name="Rectangle à coins arrondis 10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</a:t>
                </a:r>
                <a:endParaRPr lang="fr-FR" dirty="0"/>
              </a:p>
            </p:txBody>
          </p:sp>
        </p:grpSp>
        <p:sp>
          <p:nvSpPr>
            <p:cNvPr id="101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grimpa / grimpait </a:t>
              </a:r>
              <a:r>
                <a:rPr lang="fr-FR" sz="1200" dirty="0" smtClean="0"/>
                <a:t>à l’arbre rapidement.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Laura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a lu / lut </a:t>
              </a:r>
              <a:r>
                <a:rPr lang="fr-FR" sz="1200" dirty="0" smtClean="0"/>
                <a:t>l’énoncé du problème.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Soudain, les chiens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aboieront / aboyèrent</a:t>
              </a:r>
              <a:r>
                <a:rPr lang="fr-FR" sz="1200" dirty="0" smtClean="0"/>
                <a:t>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Lionel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soutenait / soutint </a:t>
              </a:r>
              <a:r>
                <a:rPr lang="fr-FR" sz="1200" dirty="0" smtClean="0"/>
                <a:t>son équipe.</a:t>
              </a:r>
              <a:endParaRPr lang="fr-FR" sz="1200" dirty="0"/>
            </a:p>
          </p:txBody>
        </p:sp>
      </p:grpSp>
      <p:grpSp>
        <p:nvGrpSpPr>
          <p:cNvPr id="104" name="Groupe 41"/>
          <p:cNvGrpSpPr/>
          <p:nvPr/>
        </p:nvGrpSpPr>
        <p:grpSpPr>
          <a:xfrm>
            <a:off x="44624" y="5994211"/>
            <a:ext cx="3384376" cy="1047021"/>
            <a:chOff x="476672" y="1640632"/>
            <a:chExt cx="3384376" cy="1047021"/>
          </a:xfrm>
        </p:grpSpPr>
        <p:grpSp>
          <p:nvGrpSpPr>
            <p:cNvPr id="105" name="Groupe 38"/>
            <p:cNvGrpSpPr/>
            <p:nvPr/>
          </p:nvGrpSpPr>
          <p:grpSpPr>
            <a:xfrm>
              <a:off x="476672" y="1640632"/>
              <a:ext cx="3092902" cy="288032"/>
              <a:chOff x="260648" y="776536"/>
              <a:chExt cx="3092902" cy="288032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548680" y="776536"/>
                <a:ext cx="28048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Choisis le verbe au passé simple et recopie</a:t>
                </a:r>
              </a:p>
            </p:txBody>
          </p:sp>
          <p:sp>
            <p:nvSpPr>
              <p:cNvPr id="108" name="Rectangle à coins arrondis 10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4</a:t>
                </a:r>
                <a:endParaRPr lang="fr-FR" dirty="0"/>
              </a:p>
            </p:txBody>
          </p:sp>
        </p:grpSp>
        <p:sp>
          <p:nvSpPr>
            <p:cNvPr id="106" name="ZoneTexte 44"/>
            <p:cNvSpPr txBox="1"/>
            <p:nvPr/>
          </p:nvSpPr>
          <p:spPr>
            <a:xfrm>
              <a:off x="764704" y="1856656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croyaient / crurent </a:t>
              </a:r>
              <a:r>
                <a:rPr lang="fr-FR" sz="1200" dirty="0" smtClean="0"/>
                <a:t>à son histoire.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Je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pris/ prenais </a:t>
              </a:r>
              <a:r>
                <a:rPr lang="fr-FR" sz="1200" dirty="0" smtClean="0"/>
                <a:t>la décision de me coucher.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Le chevalier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franchissait/ franchit </a:t>
              </a:r>
              <a:r>
                <a:rPr lang="fr-FR" sz="1200" dirty="0" smtClean="0"/>
                <a:t>la porte.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Je 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voulus / voulais </a:t>
              </a:r>
              <a:r>
                <a:rPr lang="fr-FR" sz="1200" dirty="0" smtClean="0"/>
                <a:t>sortir, mais c’était fermé.</a:t>
              </a:r>
              <a:endParaRPr lang="fr-FR" sz="1200" dirty="0"/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44624" y="7218347"/>
            <a:ext cx="3212976" cy="1519719"/>
            <a:chOff x="44624" y="7218347"/>
            <a:chExt cx="3212976" cy="1519719"/>
          </a:xfrm>
        </p:grpSpPr>
        <p:grpSp>
          <p:nvGrpSpPr>
            <p:cNvPr id="110" name="Groupe 38"/>
            <p:cNvGrpSpPr/>
            <p:nvPr/>
          </p:nvGrpSpPr>
          <p:grpSpPr>
            <a:xfrm>
              <a:off x="44624" y="7218347"/>
              <a:ext cx="2977294" cy="288032"/>
              <a:chOff x="260648" y="776536"/>
              <a:chExt cx="2977294" cy="288032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548680" y="776536"/>
                <a:ext cx="268926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Complète  le texte avec les mots en gras</a:t>
                </a:r>
              </a:p>
            </p:txBody>
          </p:sp>
          <p:sp>
            <p:nvSpPr>
              <p:cNvPr id="113" name="Rectangle à coins arrondis 11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5</a:t>
                </a:r>
                <a:endParaRPr lang="fr-FR" dirty="0"/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404664" y="7473280"/>
              <a:ext cx="2852936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300" i="1" dirty="0" smtClean="0">
                  <a:solidFill>
                    <a:srgbClr val="FF9900"/>
                  </a:solidFill>
                  <a:latin typeface="Tekton Pro" pitchFamily="34" charset="0"/>
                </a:rPr>
                <a:t>Salit – firent – appela – revinrent - aperçut</a:t>
              </a:r>
            </a:p>
          </p:txBody>
        </p:sp>
        <p:sp>
          <p:nvSpPr>
            <p:cNvPr id="115" name="ZoneTexte 44"/>
            <p:cNvSpPr txBox="1"/>
            <p:nvPr/>
          </p:nvSpPr>
          <p:spPr>
            <a:xfrm>
              <a:off x="404664" y="7722403"/>
              <a:ext cx="2808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fr-FR" sz="1200" dirty="0" smtClean="0"/>
                <a:t>Sur le chemin, Lisa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…...</a:t>
              </a:r>
              <a:r>
                <a:rPr lang="fr-FR" sz="1200" dirty="0" smtClean="0"/>
                <a:t> sa belle robe blanche. Comme ils s’étaient perdus, ils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……</a:t>
              </a:r>
              <a:r>
                <a:rPr lang="fr-FR" sz="1200" dirty="0" smtClean="0"/>
                <a:t> demi-tour. Paul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…..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fr-FR" sz="1200" dirty="0" smtClean="0"/>
                <a:t>un autre sentier. Il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…..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fr-FR" sz="1200" dirty="0" smtClean="0"/>
                <a:t>le reste du groupe. Ils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…..</a:t>
              </a:r>
              <a:r>
                <a:rPr lang="fr-FR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fr-FR" sz="1200" dirty="0" smtClean="0"/>
                <a:t>enfin à la maison.</a:t>
              </a:r>
            </a:p>
          </p:txBody>
        </p:sp>
      </p:grpSp>
      <p:grpSp>
        <p:nvGrpSpPr>
          <p:cNvPr id="117" name="Groupe 41"/>
          <p:cNvGrpSpPr/>
          <p:nvPr/>
        </p:nvGrpSpPr>
        <p:grpSpPr>
          <a:xfrm>
            <a:off x="3573016" y="5994211"/>
            <a:ext cx="3312368" cy="1047021"/>
            <a:chOff x="476672" y="1640632"/>
            <a:chExt cx="3312368" cy="1047021"/>
          </a:xfrm>
        </p:grpSpPr>
        <p:grpSp>
          <p:nvGrpSpPr>
            <p:cNvPr id="118" name="Groupe 38"/>
            <p:cNvGrpSpPr/>
            <p:nvPr/>
          </p:nvGrpSpPr>
          <p:grpSpPr>
            <a:xfrm>
              <a:off x="476672" y="1640632"/>
              <a:ext cx="2725687" cy="288032"/>
              <a:chOff x="260648" y="776536"/>
              <a:chExt cx="2725687" cy="288032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548680" y="776536"/>
                <a:ext cx="24376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 au passé simple et recopie</a:t>
                </a:r>
              </a:p>
            </p:txBody>
          </p:sp>
          <p:sp>
            <p:nvSpPr>
              <p:cNvPr id="121" name="Rectangle à coins arrondis 120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8</a:t>
                </a:r>
                <a:endParaRPr lang="fr-FR" dirty="0"/>
              </a:p>
            </p:txBody>
          </p:sp>
        </p:grpSp>
        <p:sp>
          <p:nvSpPr>
            <p:cNvPr id="119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(sortir) </a:t>
              </a:r>
              <a:r>
                <a:rPr lang="fr-FR" sz="1200" dirty="0" smtClean="0"/>
                <a:t>par la grande porte.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(boire) </a:t>
              </a:r>
              <a:r>
                <a:rPr lang="fr-FR" sz="1200" dirty="0" smtClean="0"/>
                <a:t>le contenu de leur gourde.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Rose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(vouloir) </a:t>
              </a:r>
              <a:r>
                <a:rPr lang="fr-FR" sz="1200" dirty="0" smtClean="0"/>
                <a:t>prendre une douche.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Les enfants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(finir) </a:t>
              </a:r>
              <a:r>
                <a:rPr lang="fr-FR" sz="1200" dirty="0" smtClean="0"/>
                <a:t>de débarrasser.</a:t>
              </a:r>
              <a:endParaRPr lang="fr-FR" sz="1200" dirty="0"/>
            </a:p>
          </p:txBody>
        </p:sp>
      </p:grpSp>
      <p:grpSp>
        <p:nvGrpSpPr>
          <p:cNvPr id="122" name="Groupe 41"/>
          <p:cNvGrpSpPr/>
          <p:nvPr/>
        </p:nvGrpSpPr>
        <p:grpSpPr>
          <a:xfrm>
            <a:off x="3573016" y="7146339"/>
            <a:ext cx="3312368" cy="1047021"/>
            <a:chOff x="476672" y="1640632"/>
            <a:chExt cx="3312368" cy="1047021"/>
          </a:xfrm>
        </p:grpSpPr>
        <p:grpSp>
          <p:nvGrpSpPr>
            <p:cNvPr id="123" name="Groupe 38"/>
            <p:cNvGrpSpPr/>
            <p:nvPr/>
          </p:nvGrpSpPr>
          <p:grpSpPr>
            <a:xfrm>
              <a:off x="476672" y="1640632"/>
              <a:ext cx="2725687" cy="288032"/>
              <a:chOff x="260648" y="776536"/>
              <a:chExt cx="2725687" cy="288032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548680" y="776536"/>
                <a:ext cx="243765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 au passé simple et recopie</a:t>
                </a:r>
              </a:p>
            </p:txBody>
          </p:sp>
          <p:sp>
            <p:nvSpPr>
              <p:cNvPr id="126" name="Rectangle à coins arrondis 125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  <a:solidFill>
                <a:srgbClr val="FFCC66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9</a:t>
                </a:r>
                <a:endParaRPr lang="fr-FR" dirty="0"/>
              </a:p>
            </p:txBody>
          </p:sp>
        </p:grpSp>
        <p:sp>
          <p:nvSpPr>
            <p:cNvPr id="124" name="ZoneTexte 44"/>
            <p:cNvSpPr txBox="1"/>
            <p:nvPr/>
          </p:nvSpPr>
          <p:spPr>
            <a:xfrm>
              <a:off x="764704" y="1856656"/>
              <a:ext cx="3024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Les filles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(courir) </a:t>
              </a:r>
              <a:r>
                <a:rPr lang="fr-FR" sz="1200" dirty="0" smtClean="0"/>
                <a:t>jusqu’à la ligne d’arrivée.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(croire) </a:t>
              </a:r>
              <a:r>
                <a:rPr lang="fr-FR" sz="1200" dirty="0" smtClean="0"/>
                <a:t>sa dernière heure arrivée.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Pierre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(revoir) </a:t>
              </a:r>
              <a:r>
                <a:rPr lang="fr-FR" sz="1200" dirty="0" smtClean="0"/>
                <a:t>le film une seconde fois.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Leurs joues </a:t>
              </a:r>
              <a:r>
                <a:rPr lang="fr-FR" sz="1200" b="1" dirty="0" smtClean="0">
                  <a:solidFill>
                    <a:srgbClr val="FF9900"/>
                  </a:solidFill>
                </a:rPr>
                <a:t>(rosir) </a:t>
              </a:r>
              <a:r>
                <a:rPr lang="fr-FR" sz="1200" dirty="0" smtClean="0"/>
                <a:t>de plaisir.</a:t>
              </a:r>
              <a:endParaRPr lang="fr-F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44016" y="-804951"/>
            <a:ext cx="7029400" cy="1609902"/>
          </a:xfrm>
          <a:prstGeom prst="rect">
            <a:avLst/>
          </a:prstGeom>
        </p:spPr>
      </p:pic>
      <p:pic>
        <p:nvPicPr>
          <p:cNvPr id="11" name="Image 10" descr="barre or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9392" y="9103738"/>
            <a:ext cx="7029400" cy="1609902"/>
          </a:xfrm>
          <a:prstGeom prst="rect">
            <a:avLst/>
          </a:prstGeom>
        </p:spPr>
      </p:pic>
      <p:sp>
        <p:nvSpPr>
          <p:cNvPr id="14" name="Ellipse 13"/>
          <p:cNvSpPr/>
          <p:nvPr/>
        </p:nvSpPr>
        <p:spPr>
          <a:xfrm>
            <a:off x="5445224" y="0"/>
            <a:ext cx="64807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94174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Tekton Pro" pitchFamily="34" charset="0"/>
              </a:rPr>
              <a:t>Page  39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911903" y="47164"/>
            <a:ext cx="4118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Tekton Pro" pitchFamily="34" charset="0"/>
              </a:rPr>
              <a:t>Passé simple: verbes à connaître par cœur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3501007" y="1352600"/>
            <a:ext cx="1" cy="7848872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404663" y="1208584"/>
            <a:ext cx="6048672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2656" y="776536"/>
            <a:ext cx="3168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Etre – avoir - aller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31689" y="776536"/>
            <a:ext cx="21446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Voir – pouvoir - vouloir</a:t>
            </a:r>
          </a:p>
        </p:txBody>
      </p:sp>
      <p:grpSp>
        <p:nvGrpSpPr>
          <p:cNvPr id="2" name="Groupe 41"/>
          <p:cNvGrpSpPr/>
          <p:nvPr/>
        </p:nvGrpSpPr>
        <p:grpSpPr>
          <a:xfrm>
            <a:off x="476672" y="1352600"/>
            <a:ext cx="3024336" cy="1047021"/>
            <a:chOff x="476672" y="1640632"/>
            <a:chExt cx="3024336" cy="1047021"/>
          </a:xfrm>
        </p:grpSpPr>
        <p:grpSp>
          <p:nvGrpSpPr>
            <p:cNvPr id="3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38" name="Rectangle à coins arrondis 3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</a:t>
                </a:r>
                <a:endParaRPr lang="fr-FR" dirty="0"/>
              </a:p>
            </p:txBody>
          </p:sp>
        </p:grpSp>
        <p:sp>
          <p:nvSpPr>
            <p:cNvPr id="23" name="ZoneTexte 44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 ravis de nous revoir.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 beaucoup de chance.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Léa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 </a:t>
              </a:r>
              <a:r>
                <a:rPr lang="fr-FR" sz="1200" dirty="0" smtClean="0"/>
                <a:t>se coucher tôt.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Ils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prêt en cinq minutes.</a:t>
              </a:r>
              <a:endParaRPr lang="fr-FR" sz="1200" dirty="0"/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-27384" y="2504728"/>
            <a:ext cx="360040" cy="1656184"/>
          </a:xfrm>
          <a:prstGeom prst="round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dirty="0" smtClean="0"/>
              <a:t>Conjugaison</a:t>
            </a:r>
            <a:endParaRPr lang="fr-FR" dirty="0"/>
          </a:p>
        </p:txBody>
      </p:sp>
      <p:grpSp>
        <p:nvGrpSpPr>
          <p:cNvPr id="4" name="Groupe 25"/>
          <p:cNvGrpSpPr/>
          <p:nvPr/>
        </p:nvGrpSpPr>
        <p:grpSpPr>
          <a:xfrm>
            <a:off x="40130" y="5562163"/>
            <a:ext cx="3388870" cy="1047021"/>
            <a:chOff x="44624" y="1568624"/>
            <a:chExt cx="3388870" cy="1047021"/>
          </a:xfrm>
        </p:grpSpPr>
        <p:grpSp>
          <p:nvGrpSpPr>
            <p:cNvPr id="5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30" name="Rectangle à coins arrondis 29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4</a:t>
                </a:r>
                <a:endParaRPr lang="fr-FR" dirty="0"/>
              </a:p>
            </p:txBody>
          </p:sp>
        </p:grpSp>
        <p:sp>
          <p:nvSpPr>
            <p:cNvPr id="28" name="ZoneTexte 44"/>
            <p:cNvSpPr txBox="1"/>
            <p:nvPr/>
          </p:nvSpPr>
          <p:spPr>
            <a:xfrm>
              <a:off x="404664" y="1784648"/>
              <a:ext cx="3028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ce qu’il avait sur le </a:t>
              </a:r>
              <a:r>
                <a:rPr lang="fr-FR" sz="1200" dirty="0" err="1" smtClean="0"/>
                <a:t>coeur</a:t>
              </a:r>
              <a:r>
                <a:rPr lang="fr-FR" sz="1200" dirty="0" smtClean="0"/>
                <a:t>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Elles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en vacances.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Jeff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me parler après un moment.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Isabelle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n’importe quoi.</a:t>
              </a:r>
              <a:endParaRPr lang="fr-FR" sz="1200" dirty="0"/>
            </a:p>
          </p:txBody>
        </p:sp>
      </p:grpSp>
      <p:cxnSp>
        <p:nvCxnSpPr>
          <p:cNvPr id="31" name="Connecteur droit 30"/>
          <p:cNvCxnSpPr/>
          <p:nvPr/>
        </p:nvCxnSpPr>
        <p:spPr>
          <a:xfrm flipH="1">
            <a:off x="260648" y="5313040"/>
            <a:ext cx="3096344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573016" y="4953000"/>
            <a:ext cx="3240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Faire - prendre</a:t>
            </a:r>
            <a:endParaRPr lang="fr-FR" sz="1200" b="1" dirty="0" smtClean="0">
              <a:solidFill>
                <a:srgbClr val="FF9900"/>
              </a:solidFill>
              <a:latin typeface="Calibri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3645024" y="5313040"/>
            <a:ext cx="3096344" cy="0"/>
          </a:xfrm>
          <a:prstGeom prst="line">
            <a:avLst/>
          </a:prstGeom>
          <a:ln w="38100">
            <a:solidFill>
              <a:srgbClr val="FF9900"/>
            </a:solidFill>
            <a:prstDash val="sysDot"/>
            <a:bevel/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4624" y="4953000"/>
            <a:ext cx="34563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  <a:latin typeface="Calibri" pitchFamily="34" charset="0"/>
              </a:rPr>
              <a:t>Dire – partir - venir</a:t>
            </a:r>
            <a:endParaRPr lang="fr-FR" sz="1200" b="1" dirty="0" smtClean="0">
              <a:solidFill>
                <a:srgbClr val="FF9900"/>
              </a:solidFill>
              <a:latin typeface="Calibri" pitchFamily="34" charset="0"/>
            </a:endParaRPr>
          </a:p>
        </p:txBody>
      </p:sp>
      <p:grpSp>
        <p:nvGrpSpPr>
          <p:cNvPr id="6" name="Groupe 34"/>
          <p:cNvGrpSpPr/>
          <p:nvPr/>
        </p:nvGrpSpPr>
        <p:grpSpPr>
          <a:xfrm>
            <a:off x="44624" y="6786299"/>
            <a:ext cx="3456384" cy="1119029"/>
            <a:chOff x="44624" y="1568624"/>
            <a:chExt cx="3456384" cy="1119029"/>
          </a:xfrm>
        </p:grpSpPr>
        <p:grpSp>
          <p:nvGrpSpPr>
            <p:cNvPr id="7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41" name="Rectangle à coins arrondis 40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5</a:t>
                </a:r>
                <a:endParaRPr lang="fr-FR" dirty="0"/>
              </a:p>
            </p:txBody>
          </p:sp>
        </p:grpSp>
        <p:sp>
          <p:nvSpPr>
            <p:cNvPr id="39" name="ZoneTexte 44"/>
            <p:cNvSpPr txBox="1"/>
            <p:nvPr/>
          </p:nvSpPr>
          <p:spPr>
            <a:xfrm>
              <a:off x="404664" y="1856656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La voiture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en coup de vent.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Ils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voir l’animal extraordinaire.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Les filles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qu’elles étaient fatiguées.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en courant.</a:t>
              </a:r>
              <a:endParaRPr lang="fr-FR" sz="1200" dirty="0"/>
            </a:p>
          </p:txBody>
        </p:sp>
      </p:grpSp>
      <p:grpSp>
        <p:nvGrpSpPr>
          <p:cNvPr id="8" name="Groupe 42"/>
          <p:cNvGrpSpPr/>
          <p:nvPr/>
        </p:nvGrpSpPr>
        <p:grpSpPr>
          <a:xfrm>
            <a:off x="476672" y="2576736"/>
            <a:ext cx="3096344" cy="1047021"/>
            <a:chOff x="476672" y="1640632"/>
            <a:chExt cx="3096344" cy="1047021"/>
          </a:xfrm>
        </p:grpSpPr>
        <p:grpSp>
          <p:nvGrpSpPr>
            <p:cNvPr id="9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47" name="Rectangle à coins arrondis 4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2</a:t>
                </a:r>
                <a:endParaRPr lang="fr-FR" dirty="0"/>
              </a:p>
            </p:txBody>
          </p:sp>
        </p:grpSp>
        <p:sp>
          <p:nvSpPr>
            <p:cNvPr id="45" name="ZoneTexte 44"/>
            <p:cNvSpPr txBox="1"/>
            <p:nvPr/>
          </p:nvSpPr>
          <p:spPr>
            <a:xfrm>
              <a:off x="764704" y="1856656"/>
              <a:ext cx="28083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guéries très vite.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Ronan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 soudainement sommeil.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Il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</a:t>
              </a:r>
              <a:r>
                <a:rPr lang="fr-FR" sz="1200" dirty="0" smtClean="0"/>
                <a:t> se cacher sous le lit.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surprise dans son sommeil.</a:t>
              </a:r>
              <a:endParaRPr lang="fr-FR" sz="1200" dirty="0"/>
            </a:p>
          </p:txBody>
        </p:sp>
      </p:grpSp>
      <p:grpSp>
        <p:nvGrpSpPr>
          <p:cNvPr id="10" name="Groupe 52"/>
          <p:cNvGrpSpPr/>
          <p:nvPr/>
        </p:nvGrpSpPr>
        <p:grpSpPr>
          <a:xfrm>
            <a:off x="476672" y="3761963"/>
            <a:ext cx="3168352" cy="1047021"/>
            <a:chOff x="476672" y="1640632"/>
            <a:chExt cx="3168352" cy="1047021"/>
          </a:xfrm>
        </p:grpSpPr>
        <p:grpSp>
          <p:nvGrpSpPr>
            <p:cNvPr id="12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57" name="Rectangle à coins arrondis 56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</a:t>
                </a:r>
                <a:endParaRPr lang="fr-FR" dirty="0"/>
              </a:p>
            </p:txBody>
          </p:sp>
        </p:grpSp>
        <p:sp>
          <p:nvSpPr>
            <p:cNvPr id="55" name="ZoneTexte 54"/>
            <p:cNvSpPr txBox="1"/>
            <p:nvPr/>
          </p:nvSpPr>
          <p:spPr>
            <a:xfrm>
              <a:off x="764704" y="1856656"/>
              <a:ext cx="28803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Louise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dehors très vite.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Pascal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(avoir) </a:t>
              </a:r>
              <a:r>
                <a:rPr lang="fr-FR" sz="1200" dirty="0" smtClean="0"/>
                <a:t> de la peine.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Mes chiens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(aller)</a:t>
              </a:r>
              <a:r>
                <a:rPr lang="fr-FR" sz="1200" dirty="0" smtClean="0"/>
                <a:t> dans le jardin.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(être) </a:t>
              </a:r>
              <a:r>
                <a:rPr lang="fr-FR" sz="1200" dirty="0" smtClean="0"/>
                <a:t>les gagnantes du concours.</a:t>
              </a:r>
              <a:endParaRPr lang="fr-FR" sz="1200" dirty="0"/>
            </a:p>
          </p:txBody>
        </p:sp>
      </p:grpSp>
      <p:grpSp>
        <p:nvGrpSpPr>
          <p:cNvPr id="13" name="Groupe 57"/>
          <p:cNvGrpSpPr/>
          <p:nvPr/>
        </p:nvGrpSpPr>
        <p:grpSpPr>
          <a:xfrm>
            <a:off x="44624" y="8049344"/>
            <a:ext cx="3456384" cy="1047021"/>
            <a:chOff x="44624" y="1568624"/>
            <a:chExt cx="3456384" cy="1047021"/>
          </a:xfrm>
        </p:grpSpPr>
        <p:grpSp>
          <p:nvGrpSpPr>
            <p:cNvPr id="16" name="Groupe 38"/>
            <p:cNvGrpSpPr/>
            <p:nvPr/>
          </p:nvGrpSpPr>
          <p:grpSpPr>
            <a:xfrm>
              <a:off x="44624" y="1568624"/>
              <a:ext cx="2478295" cy="288032"/>
              <a:chOff x="260648" y="776536"/>
              <a:chExt cx="2478295" cy="288032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611694" y="776536"/>
                <a:ext cx="212724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62" name="Rectangle à coins arrondis 61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6</a:t>
                </a:r>
                <a:endParaRPr lang="fr-FR" dirty="0"/>
              </a:p>
            </p:txBody>
          </p:sp>
        </p:grpSp>
        <p:sp>
          <p:nvSpPr>
            <p:cNvPr id="60" name="ZoneTexte 44"/>
            <p:cNvSpPr txBox="1"/>
            <p:nvPr/>
          </p:nvSpPr>
          <p:spPr>
            <a:xfrm>
              <a:off x="404664" y="1784648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 </a:t>
              </a:r>
              <a:r>
                <a:rPr lang="fr-FR" sz="1200" dirty="0" smtClean="0"/>
                <a:t>Mes amis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me voir.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Ils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(dire) </a:t>
              </a:r>
              <a:r>
                <a:rPr lang="fr-FR" sz="1200" dirty="0" smtClean="0"/>
                <a:t>que tout allait bien.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Mes parents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(partir) </a:t>
              </a:r>
              <a:r>
                <a:rPr lang="fr-FR" sz="1200" dirty="0" smtClean="0"/>
                <a:t>pour la Suisse.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(venir) </a:t>
              </a:r>
              <a:r>
                <a:rPr lang="fr-FR" sz="1200" dirty="0" smtClean="0"/>
                <a:t>me chercher à la sortie.</a:t>
              </a:r>
              <a:endParaRPr lang="fr-FR" sz="1200" dirty="0"/>
            </a:p>
          </p:txBody>
        </p:sp>
      </p:grpSp>
      <p:grpSp>
        <p:nvGrpSpPr>
          <p:cNvPr id="18" name="Groupe 63"/>
          <p:cNvGrpSpPr/>
          <p:nvPr/>
        </p:nvGrpSpPr>
        <p:grpSpPr>
          <a:xfrm>
            <a:off x="3645024" y="1352600"/>
            <a:ext cx="3212976" cy="1047021"/>
            <a:chOff x="476672" y="1640632"/>
            <a:chExt cx="3212976" cy="1047021"/>
          </a:xfrm>
        </p:grpSpPr>
        <p:grpSp>
          <p:nvGrpSpPr>
            <p:cNvPr id="26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68" name="Rectangle à coins arrondis 67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7</a:t>
                </a:r>
                <a:endParaRPr lang="fr-FR" dirty="0"/>
              </a:p>
            </p:txBody>
          </p:sp>
        </p:grpSp>
        <p:sp>
          <p:nvSpPr>
            <p:cNvPr id="66" name="ZoneTexte 44"/>
            <p:cNvSpPr txBox="1"/>
            <p:nvPr/>
          </p:nvSpPr>
          <p:spPr>
            <a:xfrm>
              <a:off x="764704" y="1856656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plus rien avec ce brouillard.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 me raconter une histoire?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Elles ne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plus  jouer avec moi.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Mes parents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rouge.</a:t>
              </a:r>
              <a:endParaRPr lang="fr-FR" sz="1200" dirty="0"/>
            </a:p>
          </p:txBody>
        </p:sp>
      </p:grpSp>
      <p:grpSp>
        <p:nvGrpSpPr>
          <p:cNvPr id="27" name="Groupe 68"/>
          <p:cNvGrpSpPr/>
          <p:nvPr/>
        </p:nvGrpSpPr>
        <p:grpSpPr>
          <a:xfrm>
            <a:off x="3645024" y="2576736"/>
            <a:ext cx="3024336" cy="1047021"/>
            <a:chOff x="476672" y="1640632"/>
            <a:chExt cx="3024336" cy="1047021"/>
          </a:xfrm>
        </p:grpSpPr>
        <p:grpSp>
          <p:nvGrpSpPr>
            <p:cNvPr id="35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73" name="Rectangle à coins arrondis 7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8</a:t>
                </a:r>
                <a:endParaRPr lang="fr-FR" dirty="0"/>
              </a:p>
            </p:txBody>
          </p:sp>
        </p:grpSp>
        <p:sp>
          <p:nvSpPr>
            <p:cNvPr id="71" name="ZoneTexte 70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Les fleurs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enfin s’épanouir.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Les passants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 voir la scène.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</a:t>
              </a:r>
              <a:r>
                <a:rPr lang="fr-FR" sz="1200" dirty="0" smtClean="0"/>
                <a:t> un éléphant rose.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Il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 </a:t>
              </a:r>
              <a:r>
                <a:rPr lang="fr-FR" sz="1200" dirty="0" smtClean="0"/>
                <a:t>enfin rentrer chez lui.</a:t>
              </a:r>
              <a:endParaRPr lang="fr-FR" sz="1200" dirty="0"/>
            </a:p>
          </p:txBody>
        </p:sp>
      </p:grpSp>
      <p:grpSp>
        <p:nvGrpSpPr>
          <p:cNvPr id="36" name="Groupe 78"/>
          <p:cNvGrpSpPr/>
          <p:nvPr/>
        </p:nvGrpSpPr>
        <p:grpSpPr>
          <a:xfrm>
            <a:off x="3645024" y="3761963"/>
            <a:ext cx="3212976" cy="1047021"/>
            <a:chOff x="476672" y="1640632"/>
            <a:chExt cx="3212976" cy="1047021"/>
          </a:xfrm>
        </p:grpSpPr>
        <p:grpSp>
          <p:nvGrpSpPr>
            <p:cNvPr id="42" name="Groupe 38"/>
            <p:cNvGrpSpPr/>
            <p:nvPr/>
          </p:nvGrpSpPr>
          <p:grpSpPr>
            <a:xfrm>
              <a:off x="476672" y="1640632"/>
              <a:ext cx="2363985" cy="288032"/>
              <a:chOff x="260648" y="776536"/>
              <a:chExt cx="2363985" cy="288032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48680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83" name="Rectangle à coins arrondis 82"/>
              <p:cNvSpPr/>
              <p:nvPr/>
            </p:nvSpPr>
            <p:spPr>
              <a:xfrm>
                <a:off x="260648" y="776536"/>
                <a:ext cx="288032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9</a:t>
                </a:r>
                <a:endParaRPr lang="fr-FR" dirty="0"/>
              </a:p>
            </p:txBody>
          </p:sp>
        </p:grpSp>
        <p:sp>
          <p:nvSpPr>
            <p:cNvPr id="81" name="ZoneTexte 80"/>
            <p:cNvSpPr txBox="1"/>
            <p:nvPr/>
          </p:nvSpPr>
          <p:spPr>
            <a:xfrm>
              <a:off x="764704" y="1856656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Gérard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prendre la perche.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 Alice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(voir) </a:t>
              </a:r>
              <a:r>
                <a:rPr lang="fr-FR" sz="1200" dirty="0" smtClean="0"/>
                <a:t> la voiture en premier.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Les oiseaux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(pouvoir)</a:t>
              </a:r>
              <a:r>
                <a:rPr lang="fr-FR" sz="1200" dirty="0" smtClean="0"/>
                <a:t> enfin faire leur nid.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(vouloir) </a:t>
              </a:r>
              <a:r>
                <a:rPr lang="fr-FR" sz="1200" dirty="0" smtClean="0"/>
                <a:t>recommencer.</a:t>
              </a:r>
              <a:endParaRPr lang="fr-FR" sz="1200" dirty="0"/>
            </a:p>
          </p:txBody>
        </p:sp>
      </p:grpSp>
      <p:grpSp>
        <p:nvGrpSpPr>
          <p:cNvPr id="43" name="Groupe 83"/>
          <p:cNvGrpSpPr/>
          <p:nvPr/>
        </p:nvGrpSpPr>
        <p:grpSpPr>
          <a:xfrm>
            <a:off x="3636640" y="5673080"/>
            <a:ext cx="3024336" cy="1047021"/>
            <a:chOff x="476672" y="1640632"/>
            <a:chExt cx="3024336" cy="1047021"/>
          </a:xfrm>
        </p:grpSpPr>
        <p:grpSp>
          <p:nvGrpSpPr>
            <p:cNvPr id="44" name="Groupe 38"/>
            <p:cNvGrpSpPr/>
            <p:nvPr/>
          </p:nvGrpSpPr>
          <p:grpSpPr>
            <a:xfrm>
              <a:off x="476672" y="1640632"/>
              <a:ext cx="2456656" cy="288032"/>
              <a:chOff x="260648" y="776536"/>
              <a:chExt cx="2456656" cy="288032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641351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88" name="Rectangle à coins arrondis 87"/>
              <p:cNvSpPr/>
              <p:nvPr/>
            </p:nvSpPr>
            <p:spPr>
              <a:xfrm>
                <a:off x="260648" y="776536"/>
                <a:ext cx="368424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10</a:t>
                </a:r>
                <a:endParaRPr lang="fr-FR" sz="1100" dirty="0"/>
              </a:p>
            </p:txBody>
          </p:sp>
        </p:grpSp>
        <p:sp>
          <p:nvSpPr>
            <p:cNvPr id="86" name="ZoneTexte 44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Il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le ménage à fond.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leurs sacs.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Ma mère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une drôle de tête.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Les koalas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des bambous.</a:t>
              </a:r>
              <a:endParaRPr lang="fr-FR" sz="1200" dirty="0"/>
            </a:p>
          </p:txBody>
        </p:sp>
      </p:grpSp>
      <p:grpSp>
        <p:nvGrpSpPr>
          <p:cNvPr id="48" name="Groupe 88"/>
          <p:cNvGrpSpPr/>
          <p:nvPr/>
        </p:nvGrpSpPr>
        <p:grpSpPr>
          <a:xfrm>
            <a:off x="3636640" y="6897216"/>
            <a:ext cx="3024336" cy="1047021"/>
            <a:chOff x="476672" y="1640632"/>
            <a:chExt cx="3024336" cy="1047021"/>
          </a:xfrm>
        </p:grpSpPr>
        <p:grpSp>
          <p:nvGrpSpPr>
            <p:cNvPr id="49" name="Groupe 38"/>
            <p:cNvGrpSpPr/>
            <p:nvPr/>
          </p:nvGrpSpPr>
          <p:grpSpPr>
            <a:xfrm>
              <a:off x="476672" y="1640632"/>
              <a:ext cx="2456656" cy="288032"/>
              <a:chOff x="260648" y="776536"/>
              <a:chExt cx="2456656" cy="288032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641351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93" name="Rectangle à coins arrondis 92"/>
              <p:cNvSpPr/>
              <p:nvPr/>
            </p:nvSpPr>
            <p:spPr>
              <a:xfrm>
                <a:off x="260648" y="776536"/>
                <a:ext cx="368424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11</a:t>
                </a:r>
                <a:endParaRPr lang="fr-FR" sz="1100" dirty="0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764704" y="1856656"/>
              <a:ext cx="2736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Elles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heureux de vous voir.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Greg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son petit-déjeuner.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 Béa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</a:t>
              </a:r>
              <a:r>
                <a:rPr lang="fr-FR" sz="1200" dirty="0" smtClean="0"/>
                <a:t> l’école buissonnière.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Elles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une limonade.</a:t>
              </a:r>
              <a:endParaRPr lang="fr-FR" sz="1200" dirty="0"/>
            </a:p>
          </p:txBody>
        </p:sp>
      </p:grpSp>
      <p:grpSp>
        <p:nvGrpSpPr>
          <p:cNvPr id="50" name="Groupe 93"/>
          <p:cNvGrpSpPr/>
          <p:nvPr/>
        </p:nvGrpSpPr>
        <p:grpSpPr>
          <a:xfrm>
            <a:off x="3645024" y="8082443"/>
            <a:ext cx="3212976" cy="1013922"/>
            <a:chOff x="476672" y="1640632"/>
            <a:chExt cx="3212976" cy="1013922"/>
          </a:xfrm>
        </p:grpSpPr>
        <p:grpSp>
          <p:nvGrpSpPr>
            <p:cNvPr id="51" name="Groupe 38"/>
            <p:cNvGrpSpPr/>
            <p:nvPr/>
          </p:nvGrpSpPr>
          <p:grpSpPr>
            <a:xfrm>
              <a:off x="476672" y="1640632"/>
              <a:ext cx="2448272" cy="288032"/>
              <a:chOff x="260648" y="776536"/>
              <a:chExt cx="2448272" cy="28803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632967" y="776536"/>
                <a:ext cx="207595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b="1" dirty="0" smtClean="0">
                    <a:solidFill>
                      <a:schemeClr val="accent6">
                        <a:lumMod val="75000"/>
                      </a:schemeClr>
                    </a:solidFill>
                    <a:latin typeface="Tekton Pro" pitchFamily="34" charset="0"/>
                  </a:rPr>
                  <a:t>Conjugue les verbes et recopie </a:t>
                </a:r>
              </a:p>
            </p:txBody>
          </p:sp>
          <p:sp>
            <p:nvSpPr>
              <p:cNvPr id="98" name="Rectangle à coins arrondis 97"/>
              <p:cNvSpPr/>
              <p:nvPr/>
            </p:nvSpPr>
            <p:spPr>
              <a:xfrm>
                <a:off x="260648" y="776536"/>
                <a:ext cx="360040" cy="288032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10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12</a:t>
                </a:r>
                <a:endParaRPr lang="fr-FR" sz="1100" dirty="0"/>
              </a:p>
            </p:txBody>
          </p:sp>
        </p:grpSp>
        <p:sp>
          <p:nvSpPr>
            <p:cNvPr id="96" name="ZoneTexte 95"/>
            <p:cNvSpPr txBox="1"/>
            <p:nvPr/>
          </p:nvSpPr>
          <p:spPr>
            <a:xfrm>
              <a:off x="764704" y="1823557"/>
              <a:ext cx="2924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a)</a:t>
              </a:r>
              <a:r>
                <a:rPr lang="fr-FR" sz="1200" dirty="0" smtClean="0">
                  <a:solidFill>
                    <a:srgbClr val="FF9900"/>
                  </a:solidFill>
                </a:rPr>
                <a:t> </a:t>
              </a:r>
              <a:r>
                <a:rPr lang="fr-FR" sz="1200" dirty="0" smtClean="0"/>
                <a:t>Mamie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 </a:t>
              </a:r>
              <a:r>
                <a:rPr lang="fr-FR" sz="1200" dirty="0" smtClean="0"/>
                <a:t>sa valise.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b) </a:t>
              </a:r>
              <a:r>
                <a:rPr lang="fr-FR" sz="1200" dirty="0" smtClean="0"/>
                <a:t>Elle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 peur en la voyant.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c)</a:t>
              </a:r>
              <a:r>
                <a:rPr lang="fr-FR" sz="1200" dirty="0" smtClean="0"/>
                <a:t> Mes amis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(faire)</a:t>
              </a:r>
              <a:r>
                <a:rPr lang="fr-FR" sz="1200" dirty="0" smtClean="0"/>
                <a:t> la fête.</a:t>
              </a:r>
            </a:p>
            <a:p>
              <a:pPr marL="228600" indent="-228600"/>
              <a:r>
                <a:rPr lang="fr-FR" sz="1200" b="1" dirty="0" smtClean="0">
                  <a:solidFill>
                    <a:srgbClr val="FF9900"/>
                  </a:solidFill>
                </a:rPr>
                <a:t>d)</a:t>
              </a:r>
              <a:r>
                <a:rPr lang="fr-FR" sz="1200" b="1" dirty="0" smtClean="0">
                  <a:solidFill>
                    <a:schemeClr val="accent5"/>
                  </a:solidFill>
                </a:rPr>
                <a:t> </a:t>
              </a:r>
              <a:r>
                <a:rPr lang="fr-FR" sz="1200" dirty="0" smtClean="0"/>
                <a:t>Maël  </a:t>
              </a:r>
              <a:r>
                <a:rPr lang="fr-FR" sz="1200" b="1" dirty="0" smtClean="0">
                  <a:solidFill>
                    <a:schemeClr val="accent6"/>
                  </a:solidFill>
                </a:rPr>
                <a:t>(prendre) </a:t>
              </a:r>
              <a:r>
                <a:rPr lang="fr-FR" sz="1200" dirty="0" smtClean="0"/>
                <a:t>un soda glacé.</a:t>
              </a:r>
              <a:endParaRPr lang="fr-FR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2229</Words>
  <Application>Microsoft Office PowerPoint</Application>
  <PresentationFormat>Format A4 (210 x 297 mm)</PresentationFormat>
  <Paragraphs>313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STELLA FRAISSE</dc:creator>
  <cp:lastModifiedBy>STELLA FRAISSE</cp:lastModifiedBy>
  <cp:revision>205</cp:revision>
  <dcterms:created xsi:type="dcterms:W3CDTF">2016-03-02T06:52:07Z</dcterms:created>
  <dcterms:modified xsi:type="dcterms:W3CDTF">2017-08-22T07:03:21Z</dcterms:modified>
</cp:coreProperties>
</file>