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00675" cy="756126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353462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70692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060386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41384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1767310" algn="l" defTabSz="706923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120771" algn="l" defTabSz="706923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2474234" algn="l" defTabSz="706923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2827696" algn="l" defTabSz="706923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800000"/>
    <a:srgbClr val="9900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80" y="-414"/>
      </p:cViewPr>
      <p:guideLst>
        <p:guide orient="horz" pos="3923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5051" y="2348894"/>
            <a:ext cx="4590574" cy="162077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0102" y="4284715"/>
            <a:ext cx="3780472" cy="1932324"/>
          </a:xfrm>
        </p:spPr>
        <p:txBody>
          <a:bodyPr/>
          <a:lstStyle>
            <a:lvl1pPr marL="0" indent="0" algn="ctr">
              <a:buNone/>
              <a:defRPr/>
            </a:lvl1pPr>
            <a:lvl2pPr marL="353462" indent="0" algn="ctr">
              <a:buNone/>
              <a:defRPr/>
            </a:lvl2pPr>
            <a:lvl3pPr marL="706923" indent="0" algn="ctr">
              <a:buNone/>
              <a:defRPr/>
            </a:lvl3pPr>
            <a:lvl4pPr marL="1060386" indent="0" algn="ctr">
              <a:buNone/>
              <a:defRPr/>
            </a:lvl4pPr>
            <a:lvl5pPr marL="1413848" indent="0" algn="ctr">
              <a:buNone/>
              <a:defRPr/>
            </a:lvl5pPr>
            <a:lvl6pPr marL="1767310" indent="0" algn="ctr">
              <a:buNone/>
              <a:defRPr/>
            </a:lvl6pPr>
            <a:lvl7pPr marL="2120771" indent="0" algn="ctr">
              <a:buNone/>
              <a:defRPr/>
            </a:lvl7pPr>
            <a:lvl8pPr marL="2474234" indent="0" algn="ctr">
              <a:buNone/>
              <a:defRPr/>
            </a:lvl8pPr>
            <a:lvl9pPr marL="2827696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09900-246F-449B-87DD-21ADEBE437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0DAE7-0300-4466-BD44-67B6A2A8D9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15489" y="301052"/>
            <a:ext cx="1215152" cy="645332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0035" y="301052"/>
            <a:ext cx="3562368" cy="645332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104B1-BE02-4047-98E1-422A3FD7B3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A07FA-EB34-4257-9B18-C5428D34A5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689" y="4858813"/>
            <a:ext cx="4590574" cy="1501751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6689" y="3204789"/>
            <a:ext cx="4590574" cy="1654025"/>
          </a:xfrm>
        </p:spPr>
        <p:txBody>
          <a:bodyPr anchor="b"/>
          <a:lstStyle>
            <a:lvl1pPr marL="0" indent="0">
              <a:buNone/>
              <a:defRPr sz="1500"/>
            </a:lvl1pPr>
            <a:lvl2pPr marL="353462" indent="0">
              <a:buNone/>
              <a:defRPr sz="1300"/>
            </a:lvl2pPr>
            <a:lvl3pPr marL="706923" indent="0">
              <a:buNone/>
              <a:defRPr sz="1200"/>
            </a:lvl3pPr>
            <a:lvl4pPr marL="1060386" indent="0">
              <a:buNone/>
              <a:defRPr sz="1100"/>
            </a:lvl4pPr>
            <a:lvl5pPr marL="1413848" indent="0">
              <a:buNone/>
              <a:defRPr sz="1100"/>
            </a:lvl5pPr>
            <a:lvl6pPr marL="1767310" indent="0">
              <a:buNone/>
              <a:defRPr sz="1100"/>
            </a:lvl6pPr>
            <a:lvl7pPr marL="2120771" indent="0">
              <a:buNone/>
              <a:defRPr sz="1100"/>
            </a:lvl7pPr>
            <a:lvl8pPr marL="2474234" indent="0">
              <a:buNone/>
              <a:defRPr sz="1100"/>
            </a:lvl8pPr>
            <a:lvl9pPr marL="2827696" indent="0">
              <a:buNone/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2A6DB-99FB-46E1-B26D-AC1A41E4B2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035" y="1766049"/>
            <a:ext cx="2388760" cy="498833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41882" y="1766049"/>
            <a:ext cx="2388760" cy="498833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5CD69-22EA-4E0A-BBD2-05A79C1CD8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035" y="302802"/>
            <a:ext cx="4860608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034" y="1692535"/>
            <a:ext cx="2386164" cy="70536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3462" indent="0">
              <a:buNone/>
              <a:defRPr sz="1500" b="1"/>
            </a:lvl2pPr>
            <a:lvl3pPr marL="706923" indent="0">
              <a:buNone/>
              <a:defRPr sz="1300" b="1"/>
            </a:lvl3pPr>
            <a:lvl4pPr marL="1060386" indent="0">
              <a:buNone/>
              <a:defRPr sz="1200" b="1"/>
            </a:lvl4pPr>
            <a:lvl5pPr marL="1413848" indent="0">
              <a:buNone/>
              <a:defRPr sz="1200" b="1"/>
            </a:lvl5pPr>
            <a:lvl6pPr marL="1767310" indent="0">
              <a:buNone/>
              <a:defRPr sz="1200" b="1"/>
            </a:lvl6pPr>
            <a:lvl7pPr marL="2120771" indent="0">
              <a:buNone/>
              <a:defRPr sz="1200" b="1"/>
            </a:lvl7pPr>
            <a:lvl8pPr marL="2474234" indent="0">
              <a:buNone/>
              <a:defRPr sz="1200" b="1"/>
            </a:lvl8pPr>
            <a:lvl9pPr marL="2827696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0034" y="2397901"/>
            <a:ext cx="2386164" cy="435647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43613" y="1692535"/>
            <a:ext cx="2387030" cy="70536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3462" indent="0">
              <a:buNone/>
              <a:defRPr sz="1500" b="1"/>
            </a:lvl2pPr>
            <a:lvl3pPr marL="706923" indent="0">
              <a:buNone/>
              <a:defRPr sz="1300" b="1"/>
            </a:lvl3pPr>
            <a:lvl4pPr marL="1060386" indent="0">
              <a:buNone/>
              <a:defRPr sz="1200" b="1"/>
            </a:lvl4pPr>
            <a:lvl5pPr marL="1413848" indent="0">
              <a:buNone/>
              <a:defRPr sz="1200" b="1"/>
            </a:lvl5pPr>
            <a:lvl6pPr marL="1767310" indent="0">
              <a:buNone/>
              <a:defRPr sz="1200" b="1"/>
            </a:lvl6pPr>
            <a:lvl7pPr marL="2120771" indent="0">
              <a:buNone/>
              <a:defRPr sz="1200" b="1"/>
            </a:lvl7pPr>
            <a:lvl8pPr marL="2474234" indent="0">
              <a:buNone/>
              <a:defRPr sz="1200" b="1"/>
            </a:lvl8pPr>
            <a:lvl9pPr marL="2827696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43613" y="2397901"/>
            <a:ext cx="2387030" cy="435647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5297-6A34-410F-A801-843C11A308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474D-1D35-4EC6-9B4A-34355568C3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396E4-7719-49AB-9F9F-EEA235F364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035" y="301050"/>
            <a:ext cx="1776857" cy="128121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1802" y="301052"/>
            <a:ext cx="3018839" cy="645332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0035" y="1582266"/>
            <a:ext cx="1776857" cy="5172114"/>
          </a:xfrm>
        </p:spPr>
        <p:txBody>
          <a:bodyPr/>
          <a:lstStyle>
            <a:lvl1pPr marL="0" indent="0">
              <a:buNone/>
              <a:defRPr sz="1100"/>
            </a:lvl1pPr>
            <a:lvl2pPr marL="353462" indent="0">
              <a:buNone/>
              <a:defRPr sz="900"/>
            </a:lvl2pPr>
            <a:lvl3pPr marL="706923" indent="0">
              <a:buNone/>
              <a:defRPr sz="800"/>
            </a:lvl3pPr>
            <a:lvl4pPr marL="1060386" indent="0">
              <a:buNone/>
              <a:defRPr sz="800"/>
            </a:lvl4pPr>
            <a:lvl5pPr marL="1413848" indent="0">
              <a:buNone/>
              <a:defRPr sz="800"/>
            </a:lvl5pPr>
            <a:lvl6pPr marL="1767310" indent="0">
              <a:buNone/>
              <a:defRPr sz="800"/>
            </a:lvl6pPr>
            <a:lvl7pPr marL="2120771" indent="0">
              <a:buNone/>
              <a:defRPr sz="800"/>
            </a:lvl7pPr>
            <a:lvl8pPr marL="2474234" indent="0">
              <a:buNone/>
              <a:defRPr sz="800"/>
            </a:lvl8pPr>
            <a:lvl9pPr marL="2827696" indent="0">
              <a:buNone/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122BC-E886-495B-8E29-30068197F2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8498" y="5292886"/>
            <a:ext cx="3240405" cy="62485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58498" y="675612"/>
            <a:ext cx="3240405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53462" indent="0">
              <a:buNone/>
              <a:defRPr sz="2100"/>
            </a:lvl2pPr>
            <a:lvl3pPr marL="706923" indent="0">
              <a:buNone/>
              <a:defRPr sz="1800"/>
            </a:lvl3pPr>
            <a:lvl4pPr marL="1060386" indent="0">
              <a:buNone/>
              <a:defRPr sz="1500"/>
            </a:lvl4pPr>
            <a:lvl5pPr marL="1413848" indent="0">
              <a:buNone/>
              <a:defRPr sz="1500"/>
            </a:lvl5pPr>
            <a:lvl6pPr marL="1767310" indent="0">
              <a:buNone/>
              <a:defRPr sz="1500"/>
            </a:lvl6pPr>
            <a:lvl7pPr marL="2120771" indent="0">
              <a:buNone/>
              <a:defRPr sz="1500"/>
            </a:lvl7pPr>
            <a:lvl8pPr marL="2474234" indent="0">
              <a:buNone/>
              <a:defRPr sz="1500"/>
            </a:lvl8pPr>
            <a:lvl9pPr marL="2827696" indent="0">
              <a:buNone/>
              <a:defRPr sz="15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58498" y="5917739"/>
            <a:ext cx="3240405" cy="887399"/>
          </a:xfrm>
        </p:spPr>
        <p:txBody>
          <a:bodyPr/>
          <a:lstStyle>
            <a:lvl1pPr marL="0" indent="0">
              <a:buNone/>
              <a:defRPr sz="1100"/>
            </a:lvl1pPr>
            <a:lvl2pPr marL="353462" indent="0">
              <a:buNone/>
              <a:defRPr sz="900"/>
            </a:lvl2pPr>
            <a:lvl3pPr marL="706923" indent="0">
              <a:buNone/>
              <a:defRPr sz="800"/>
            </a:lvl3pPr>
            <a:lvl4pPr marL="1060386" indent="0">
              <a:buNone/>
              <a:defRPr sz="800"/>
            </a:lvl4pPr>
            <a:lvl5pPr marL="1413848" indent="0">
              <a:buNone/>
              <a:defRPr sz="800"/>
            </a:lvl5pPr>
            <a:lvl6pPr marL="1767310" indent="0">
              <a:buNone/>
              <a:defRPr sz="800"/>
            </a:lvl6pPr>
            <a:lvl7pPr marL="2120771" indent="0">
              <a:buNone/>
              <a:defRPr sz="800"/>
            </a:lvl7pPr>
            <a:lvl8pPr marL="2474234" indent="0">
              <a:buNone/>
              <a:defRPr sz="800"/>
            </a:lvl8pPr>
            <a:lvl9pPr marL="2827696" indent="0">
              <a:buNone/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F2481-1DC2-43BA-BC08-27BEF21D26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0035" y="301052"/>
            <a:ext cx="4860608" cy="126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084" tIns="64543" rIns="129084" bIns="645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035" y="1766049"/>
            <a:ext cx="4860608" cy="498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084" tIns="64543" rIns="129084" bIns="64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0035" y="6885652"/>
            <a:ext cx="1260158" cy="52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9084" tIns="64543" rIns="129084" bIns="64543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44367" y="6885652"/>
            <a:ext cx="1711944" cy="52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9084" tIns="64543" rIns="129084" bIns="64543" numCol="1" anchor="t" anchorCtr="0" compatLnSpc="1">
            <a:prstTxWarp prst="textNoShape">
              <a:avLst/>
            </a:prstTxWarp>
          </a:bodyPr>
          <a:lstStyle>
            <a:lvl1pPr algn="ctr">
              <a:defRPr sz="1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0485" y="6885652"/>
            <a:ext cx="1260158" cy="52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9084" tIns="64543" rIns="129084" bIns="64543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pPr>
              <a:defRPr/>
            </a:pPr>
            <a:fld id="{1E248CD2-46BD-4D5E-A5A9-F8531AFFFF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91118" rtl="0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91118" rtl="0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2pPr>
      <a:lvl3pPr algn="ctr" defTabSz="1291118" rtl="0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3pPr>
      <a:lvl4pPr algn="ctr" defTabSz="1291118" rtl="0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4pPr>
      <a:lvl5pPr algn="ctr" defTabSz="1291118" rtl="0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5pPr>
      <a:lvl6pPr marL="353462" algn="ctr" defTabSz="1291118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6pPr>
      <a:lvl7pPr marL="706923" algn="ctr" defTabSz="1291118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7pPr>
      <a:lvl8pPr marL="1060386" algn="ctr" defTabSz="1291118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8pPr>
      <a:lvl9pPr marL="1413848" algn="ctr" defTabSz="1291118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9pPr>
    </p:titleStyle>
    <p:bodyStyle>
      <a:lvl1pPr marL="483555" indent="-483555" algn="l" defTabSz="1291118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49340" indent="-403781" algn="l" defTabSz="1291118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13898" indent="-322780" algn="l" defTabSz="129111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59457" indent="-322780" algn="l" defTabSz="129111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903789" indent="-321553" algn="l" defTabSz="1291118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257249" indent="-321553" algn="l" defTabSz="1291118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3610712" indent="-321553" algn="l" defTabSz="1291118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964174" indent="-321553" algn="l" defTabSz="1291118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4317635" indent="-321553" algn="l" defTabSz="1291118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70692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53462" algn="l" defTabSz="70692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06923" algn="l" defTabSz="70692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60386" algn="l" defTabSz="70692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13848" algn="l" defTabSz="70692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67310" algn="l" defTabSz="70692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20771" algn="l" defTabSz="70692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74234" algn="l" defTabSz="70692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827696" algn="l" defTabSz="70692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" y="6542604"/>
            <a:ext cx="5400675" cy="27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9084" tIns="64543" rIns="129084" bIns="64543" anchor="ctr">
            <a:spAutoFit/>
          </a:bodyPr>
          <a:lstStyle/>
          <a:p>
            <a:pPr algn="ctr" defTabSz="1291118"/>
            <a:endParaRPr lang="fr-FR" sz="900" dirty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0" y="205483"/>
            <a:ext cx="2552363" cy="495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9084" tIns="64543" rIns="129084" bIns="64543">
            <a:spAutoFit/>
          </a:bodyPr>
          <a:lstStyle/>
          <a:p>
            <a:pPr algn="ctr" defTabSz="1291118">
              <a:lnSpc>
                <a:spcPct val="95000"/>
              </a:lnSpc>
            </a:pPr>
            <a:r>
              <a:rPr lang="fr-FR" sz="2400" b="1" dirty="0" smtClean="0">
                <a:solidFill>
                  <a:srgbClr val="333399"/>
                </a:solidFill>
                <a:latin typeface="Georgia" pitchFamily="18" charset="0"/>
              </a:rPr>
              <a:t>NOËL SACRÉ</a:t>
            </a:r>
            <a:endParaRPr lang="fr-FR" sz="2400" b="1" dirty="0">
              <a:solidFill>
                <a:srgbClr val="333399"/>
              </a:solidFill>
              <a:latin typeface="Georgia" pitchFamily="18" charset="0"/>
            </a:endParaRPr>
          </a:p>
          <a:p>
            <a:pPr algn="ctr" defTabSz="1291118">
              <a:lnSpc>
                <a:spcPct val="90000"/>
              </a:lnSpc>
            </a:pPr>
            <a:r>
              <a:rPr lang="fr-FR" sz="2100" b="1" i="1" dirty="0">
                <a:solidFill>
                  <a:srgbClr val="333399"/>
                </a:solidFill>
                <a:latin typeface="Monotype Corsiva" pitchFamily="66" charset="0"/>
              </a:rPr>
              <a:t> </a:t>
            </a:r>
            <a:r>
              <a:rPr lang="fr-FR" sz="2100" b="1" i="1" dirty="0" smtClean="0">
                <a:solidFill>
                  <a:srgbClr val="333399"/>
                </a:solidFill>
                <a:latin typeface="Monotype Corsiva" pitchFamily="66" charset="0"/>
              </a:rPr>
              <a:t>Vénitien et flamand</a:t>
            </a:r>
            <a:r>
              <a:rPr lang="fr-FR" sz="2100" b="1" i="1" dirty="0">
                <a:solidFill>
                  <a:srgbClr val="333399"/>
                </a:solidFill>
                <a:latin typeface="Monotype Corsiva" pitchFamily="66" charset="0"/>
              </a:rPr>
              <a:t> </a:t>
            </a:r>
            <a:endParaRPr lang="fr-FR" sz="2100" b="1" i="1" dirty="0" smtClean="0">
              <a:solidFill>
                <a:srgbClr val="333399"/>
              </a:solidFill>
              <a:latin typeface="Monotype Corsiva" pitchFamily="66" charset="0"/>
            </a:endParaRPr>
          </a:p>
          <a:p>
            <a:pPr algn="ctr" defTabSz="1291118">
              <a:lnSpc>
                <a:spcPct val="90000"/>
              </a:lnSpc>
            </a:pPr>
            <a:endParaRPr lang="fr-FR" sz="1300" b="1" i="1" dirty="0" smtClean="0">
              <a:solidFill>
                <a:srgbClr val="333399"/>
              </a:solidFill>
              <a:latin typeface="Monotype Corsiva" pitchFamily="66" charset="0"/>
            </a:endParaRPr>
          </a:p>
          <a:p>
            <a:pPr algn="just" defTabSz="1291118">
              <a:lnSpc>
                <a:spcPct val="90000"/>
              </a:lnSpc>
            </a:pPr>
            <a:r>
              <a:rPr lang="fr-FR" sz="1700" i="1" dirty="0" smtClean="0">
                <a:solidFill>
                  <a:srgbClr val="333399"/>
                </a:solidFill>
                <a:latin typeface="Monotype Corsiva" pitchFamily="66" charset="0"/>
              </a:rPr>
              <a:t>Je vous invite à découvrir une série de copies de tableaux ayant pour thème </a:t>
            </a:r>
            <a:r>
              <a:rPr lang="fr-FR" sz="1700" i="1" dirty="0" smtClean="0">
                <a:solidFill>
                  <a:srgbClr val="333399"/>
                </a:solidFill>
                <a:latin typeface="Monotype Corsiva" pitchFamily="66" charset="0"/>
              </a:rPr>
              <a:t>« la </a:t>
            </a:r>
            <a:r>
              <a:rPr lang="fr-FR" sz="1700" i="1" dirty="0" smtClean="0">
                <a:solidFill>
                  <a:srgbClr val="333399"/>
                </a:solidFill>
                <a:latin typeface="Monotype Corsiva" pitchFamily="66" charset="0"/>
              </a:rPr>
              <a:t>Vierge à </a:t>
            </a:r>
            <a:r>
              <a:rPr lang="fr-FR" sz="1700" i="1" dirty="0" smtClean="0">
                <a:solidFill>
                  <a:srgbClr val="333399"/>
                </a:solidFill>
                <a:latin typeface="Monotype Corsiva" pitchFamily="66" charset="0"/>
              </a:rPr>
              <a:t>l'Enfant », </a:t>
            </a:r>
            <a:r>
              <a:rPr lang="fr-FR" sz="1700" i="1" dirty="0" smtClean="0">
                <a:solidFill>
                  <a:srgbClr val="333399"/>
                </a:solidFill>
                <a:latin typeface="Monotype Corsiva" pitchFamily="66" charset="0"/>
              </a:rPr>
              <a:t>tableaux de la Renaissance Vénitienne et Flamande du XVème siècle, accompagnés d'une collection de gravures anciennes . </a:t>
            </a:r>
          </a:p>
          <a:p>
            <a:pPr defTabSz="1291118">
              <a:lnSpc>
                <a:spcPct val="90000"/>
              </a:lnSpc>
              <a:tabLst>
                <a:tab pos="2164080" algn="r"/>
              </a:tabLst>
            </a:pPr>
            <a:r>
              <a:rPr lang="fr-FR" sz="1700" i="1" dirty="0" smtClean="0">
                <a:solidFill>
                  <a:srgbClr val="333399"/>
                </a:solidFill>
                <a:latin typeface="Monotype Corsiva" pitchFamily="66" charset="0"/>
              </a:rPr>
              <a:t>	Artistiquement vôtre. </a:t>
            </a:r>
          </a:p>
          <a:p>
            <a:pPr algn="just" defTabSz="1291118">
              <a:lnSpc>
                <a:spcPct val="90000"/>
              </a:lnSpc>
              <a:tabLst>
                <a:tab pos="2164080" algn="r"/>
              </a:tabLst>
            </a:pPr>
            <a:r>
              <a:rPr lang="fr-FR" sz="1700" b="1" i="1" dirty="0" smtClean="0">
                <a:solidFill>
                  <a:srgbClr val="333399"/>
                </a:solidFill>
                <a:latin typeface="Monotype Corsiva" pitchFamily="66" charset="0"/>
              </a:rPr>
              <a:t>	Patrick Ciuti</a:t>
            </a:r>
            <a:endParaRPr lang="fr-FR" sz="2100" b="1" i="1" dirty="0">
              <a:solidFill>
                <a:srgbClr val="333399"/>
              </a:solidFill>
              <a:latin typeface="Monotype Corsiva" pitchFamily="66" charset="0"/>
            </a:endParaRPr>
          </a:p>
          <a:p>
            <a:pPr algn="ctr" defTabSz="1291118">
              <a:lnSpc>
                <a:spcPct val="90000"/>
              </a:lnSpc>
            </a:pPr>
            <a:endParaRPr lang="fr-FR" sz="1100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 defTabSz="1291118">
              <a:lnSpc>
                <a:spcPct val="90000"/>
              </a:lnSpc>
            </a:pPr>
            <a:r>
              <a:rPr lang="fr-FR" sz="1300" b="1" i="1" dirty="0" smtClean="0">
                <a:solidFill>
                  <a:srgbClr val="333399"/>
                </a:solidFill>
                <a:latin typeface="Georgia" pitchFamily="18" charset="0"/>
              </a:rPr>
              <a:t>Vernissage le 7 décembre</a:t>
            </a:r>
          </a:p>
          <a:p>
            <a:pPr algn="ctr" defTabSz="1291118">
              <a:lnSpc>
                <a:spcPct val="90000"/>
              </a:lnSpc>
            </a:pPr>
            <a:r>
              <a:rPr lang="fr-FR" sz="1300" b="1" i="1" dirty="0" smtClean="0">
                <a:solidFill>
                  <a:srgbClr val="333399"/>
                </a:solidFill>
                <a:latin typeface="Georgia" pitchFamily="18" charset="0"/>
              </a:rPr>
              <a:t>à partir de 18 h 30</a:t>
            </a:r>
          </a:p>
          <a:p>
            <a:pPr algn="ctr" defTabSz="1291118">
              <a:lnSpc>
                <a:spcPct val="90000"/>
              </a:lnSpc>
            </a:pPr>
            <a:endParaRPr lang="fr-FR" sz="12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 defTabSz="1291118">
              <a:lnSpc>
                <a:spcPct val="90000"/>
              </a:lnSpc>
            </a:pPr>
            <a:endParaRPr lang="fr-FR" sz="13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 defTabSz="1291118">
              <a:lnSpc>
                <a:spcPct val="90000"/>
              </a:lnSpc>
            </a:pPr>
            <a:r>
              <a:rPr lang="fr-FR" sz="1300" b="1" dirty="0" smtClean="0">
                <a:solidFill>
                  <a:srgbClr val="333399"/>
                </a:solidFill>
                <a:latin typeface="Georgia" pitchFamily="18" charset="0"/>
              </a:rPr>
              <a:t>Peinture –Gravure</a:t>
            </a:r>
          </a:p>
          <a:p>
            <a:pPr algn="ctr" defTabSz="1291118">
              <a:lnSpc>
                <a:spcPct val="90000"/>
              </a:lnSpc>
            </a:pPr>
            <a:r>
              <a:rPr lang="fr-FR" sz="1100" b="1" dirty="0" smtClean="0">
                <a:solidFill>
                  <a:srgbClr val="333399"/>
                </a:solidFill>
                <a:latin typeface="Georgia" pitchFamily="18" charset="0"/>
              </a:rPr>
              <a:t>Œuvres récentes</a:t>
            </a:r>
          </a:p>
          <a:p>
            <a:pPr algn="ctr" defTabSz="1291118">
              <a:lnSpc>
                <a:spcPct val="90000"/>
              </a:lnSpc>
            </a:pPr>
            <a:endParaRPr lang="fr-FR" sz="1200" b="1" dirty="0">
              <a:solidFill>
                <a:srgbClr val="333399"/>
              </a:solidFill>
              <a:latin typeface="Georgia" pitchFamily="18" charset="0"/>
            </a:endParaRPr>
          </a:p>
          <a:p>
            <a:pPr algn="just" defTabSz="1291118"/>
            <a:r>
              <a:rPr lang="fr-FR" sz="1900" i="1" dirty="0" smtClean="0">
                <a:solidFill>
                  <a:srgbClr val="800000"/>
                </a:solidFill>
                <a:latin typeface="Georgia" pitchFamily="18" charset="0"/>
              </a:rPr>
              <a:t>  </a:t>
            </a:r>
            <a:endParaRPr lang="fr-FR" sz="1900" i="1" dirty="0">
              <a:solidFill>
                <a:srgbClr val="800000"/>
              </a:solidFill>
              <a:latin typeface="Georgia" pitchFamily="18" charset="0"/>
            </a:endParaRPr>
          </a:p>
        </p:txBody>
      </p:sp>
      <p:pic>
        <p:nvPicPr>
          <p:cNvPr id="6" name="Picture 2" descr="C:\Users\Moi\Desktop\Expo de Noël\2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3641" y="623804"/>
            <a:ext cx="2738303" cy="3950748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2546041" y="4646214"/>
            <a:ext cx="2597474" cy="177325"/>
          </a:xfrm>
          <a:prstGeom prst="rect">
            <a:avLst/>
          </a:prstGeom>
          <a:noFill/>
        </p:spPr>
        <p:txBody>
          <a:bodyPr wrap="square" lIns="53691" tIns="26845" rIns="53691" bIns="26845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333399"/>
                </a:solidFill>
                <a:latin typeface="Georgia" pitchFamily="18" charset="0"/>
              </a:rPr>
              <a:t>Domenico Ghirlandaio - La Vierge à l’Enfant </a:t>
            </a:r>
            <a:endParaRPr lang="fr-FR" sz="800" b="1" dirty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5053546"/>
            <a:ext cx="5400675" cy="266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930" tIns="37964" rIns="75930" bIns="37964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400" b="1" dirty="0" smtClean="0">
                <a:solidFill>
                  <a:srgbClr val="333399"/>
                </a:solidFill>
                <a:latin typeface="Georgia" pitchFamily="18" charset="0"/>
              </a:rPr>
              <a:t>FORCALQUIER</a:t>
            </a:r>
          </a:p>
          <a:p>
            <a:pPr algn="ctr"/>
            <a:endParaRPr lang="fr-FR" sz="700" b="1" dirty="0">
              <a:solidFill>
                <a:srgbClr val="333399"/>
              </a:solidFill>
              <a:latin typeface="Georgia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fr-FR" sz="1700" b="1" dirty="0">
                <a:solidFill>
                  <a:srgbClr val="333399"/>
                </a:solidFill>
                <a:latin typeface="Georgia" pitchFamily="18" charset="0"/>
              </a:rPr>
              <a:t>La Voûte – </a:t>
            </a:r>
            <a:r>
              <a:rPr lang="fr-FR" sz="1700" b="1" dirty="0" smtClean="0">
                <a:solidFill>
                  <a:srgbClr val="333399"/>
                </a:solidFill>
                <a:latin typeface="Georgia" pitchFamily="18" charset="0"/>
              </a:rPr>
              <a:t>Atelier </a:t>
            </a:r>
            <a:r>
              <a:rPr lang="fr-FR" sz="1700" b="1" dirty="0">
                <a:solidFill>
                  <a:srgbClr val="333399"/>
                </a:solidFill>
                <a:latin typeface="Georgia" pitchFamily="18" charset="0"/>
              </a:rPr>
              <a:t>d’artiste - </a:t>
            </a:r>
            <a:r>
              <a:rPr lang="fr-FR" sz="1700" b="1" dirty="0" smtClean="0">
                <a:solidFill>
                  <a:srgbClr val="333399"/>
                </a:solidFill>
                <a:latin typeface="Georgia" pitchFamily="18" charset="0"/>
              </a:rPr>
              <a:t>Galerie</a:t>
            </a:r>
            <a:endParaRPr lang="fr-FR" sz="1700" b="1" dirty="0">
              <a:solidFill>
                <a:srgbClr val="333399"/>
              </a:solidFill>
              <a:latin typeface="Georgia" pitchFamily="18" charset="0"/>
            </a:endParaRPr>
          </a:p>
          <a:p>
            <a:pPr algn="ctr">
              <a:lnSpc>
                <a:spcPct val="85000"/>
              </a:lnSpc>
            </a:pPr>
            <a:endParaRPr lang="fr-FR" sz="5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marL="324612" indent="-324612" algn="ctr">
              <a:lnSpc>
                <a:spcPct val="85000"/>
              </a:lnSpc>
            </a:pPr>
            <a:r>
              <a:rPr lang="fr-FR" sz="1400" b="1" smtClean="0">
                <a:solidFill>
                  <a:srgbClr val="333399"/>
                </a:solidFill>
                <a:latin typeface="Georgia" pitchFamily="18" charset="0"/>
              </a:rPr>
              <a:t>57  </a:t>
            </a:r>
            <a:r>
              <a:rPr lang="fr-FR" sz="1400" b="1" dirty="0" smtClean="0">
                <a:solidFill>
                  <a:srgbClr val="333399"/>
                </a:solidFill>
                <a:latin typeface="Georgia" pitchFamily="18" charset="0"/>
              </a:rPr>
              <a:t>rempart </a:t>
            </a:r>
            <a:r>
              <a:rPr lang="fr-FR" sz="1400" b="1" dirty="0" err="1">
                <a:solidFill>
                  <a:srgbClr val="333399"/>
                </a:solidFill>
                <a:latin typeface="Georgia" pitchFamily="18" charset="0"/>
              </a:rPr>
              <a:t>Berluc</a:t>
            </a:r>
            <a:r>
              <a:rPr lang="fr-FR" sz="1400" b="1" dirty="0">
                <a:solidFill>
                  <a:srgbClr val="333399"/>
                </a:solidFill>
                <a:latin typeface="Georgia" pitchFamily="18" charset="0"/>
              </a:rPr>
              <a:t> </a:t>
            </a:r>
            <a:r>
              <a:rPr lang="fr-FR" sz="1400" b="1" dirty="0" err="1" smtClean="0">
                <a:solidFill>
                  <a:srgbClr val="333399"/>
                </a:solidFill>
                <a:latin typeface="Georgia" pitchFamily="18" charset="0"/>
              </a:rPr>
              <a:t>Perussis</a:t>
            </a:r>
            <a:endParaRPr lang="fr-FR" sz="14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marL="324612" indent="-324612" algn="ctr">
              <a:lnSpc>
                <a:spcPct val="85000"/>
              </a:lnSpc>
            </a:pPr>
            <a:endParaRPr lang="fr-FR" sz="14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 defTabSz="1291118"/>
            <a:r>
              <a:rPr lang="fr-FR" sz="2000" b="1" dirty="0" smtClean="0">
                <a:solidFill>
                  <a:srgbClr val="333399"/>
                </a:solidFill>
                <a:latin typeface="Georgia" pitchFamily="18" charset="0"/>
              </a:rPr>
              <a:t>Exposition du 7 décembre au 4 janvier</a:t>
            </a:r>
          </a:p>
          <a:p>
            <a:pPr algn="ctr" defTabSz="1291118"/>
            <a:r>
              <a:rPr lang="fr-FR" sz="1400" i="1" dirty="0" smtClean="0">
                <a:solidFill>
                  <a:srgbClr val="333399"/>
                </a:solidFill>
                <a:latin typeface="Georgia" pitchFamily="18" charset="0"/>
              </a:rPr>
              <a:t>Entrée libre et gratuite</a:t>
            </a:r>
          </a:p>
          <a:p>
            <a:pPr algn="ctr" defTabSz="1291118"/>
            <a:endParaRPr lang="fr-FR" sz="800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 defTabSz="1291118"/>
            <a:r>
              <a:rPr lang="fr-FR" sz="1000" dirty="0" smtClean="0">
                <a:solidFill>
                  <a:srgbClr val="333399"/>
                </a:solidFill>
                <a:latin typeface="Georgia" pitchFamily="18" charset="0"/>
              </a:rPr>
              <a:t>ouvert tous les jours sauf mardi &amp; dimanche – de 10 h à 12 h et 15 h à 18 h30</a:t>
            </a:r>
          </a:p>
          <a:p>
            <a:pPr algn="ctr" defTabSz="1291118"/>
            <a:r>
              <a:rPr lang="fr-FR" sz="1000" dirty="0" smtClean="0">
                <a:solidFill>
                  <a:srgbClr val="333399"/>
                </a:solidFill>
                <a:latin typeface="Georgia" pitchFamily="18" charset="0"/>
              </a:rPr>
              <a:t>Téléphone : 04 92 75 16 52 - Email : patrickciuti@bbox.fr</a:t>
            </a:r>
          </a:p>
          <a:p>
            <a:pPr algn="ctr" defTabSz="1291118"/>
            <a:r>
              <a:rPr lang="fr-FR" sz="1000" dirty="0" smtClean="0">
                <a:solidFill>
                  <a:srgbClr val="333399"/>
                </a:solidFill>
                <a:latin typeface="Georgia" pitchFamily="18" charset="0"/>
              </a:rPr>
              <a:t>Site Internet :  http://mouvart.com/patrick-ciuti-artiste-peintre---graveur/848/ </a:t>
            </a:r>
          </a:p>
          <a:p>
            <a:pPr marL="324612" indent="-324612" algn="ctr">
              <a:lnSpc>
                <a:spcPct val="85000"/>
              </a:lnSpc>
              <a:buAutoNum type="arabicPlain" startAt="57"/>
            </a:pPr>
            <a:endParaRPr lang="fr-FR" sz="1400" b="1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670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670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73</Words>
  <Application>Microsoft Office PowerPoint</Application>
  <PresentationFormat>Personnalisé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LA VOUTE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P. CIUTI</dc:creator>
  <cp:lastModifiedBy>Moi</cp:lastModifiedBy>
  <cp:revision>42</cp:revision>
  <dcterms:created xsi:type="dcterms:W3CDTF">2007-11-17T20:41:46Z</dcterms:created>
  <dcterms:modified xsi:type="dcterms:W3CDTF">2015-11-13T17:32:09Z</dcterms:modified>
</cp:coreProperties>
</file>